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17"/>
  </p:notesMasterIdLst>
  <p:handoutMasterIdLst>
    <p:handoutMasterId r:id="rId18"/>
  </p:handoutMasterIdLst>
  <p:sldIdLst>
    <p:sldId id="547" r:id="rId2"/>
    <p:sldId id="550" r:id="rId3"/>
    <p:sldId id="737" r:id="rId4"/>
    <p:sldId id="689" r:id="rId5"/>
    <p:sldId id="760" r:id="rId6"/>
    <p:sldId id="758" r:id="rId7"/>
    <p:sldId id="761" r:id="rId8"/>
    <p:sldId id="759" r:id="rId9"/>
    <p:sldId id="762" r:id="rId10"/>
    <p:sldId id="763" r:id="rId11"/>
    <p:sldId id="562" r:id="rId12"/>
    <p:sldId id="554" r:id="rId13"/>
    <p:sldId id="745" r:id="rId14"/>
    <p:sldId id="552" r:id="rId15"/>
    <p:sldId id="553" r:id="rId16"/>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A3175D64-74E5-4B6B-A781-BDCFF955517E}">
          <p14:sldIdLst>
            <p14:sldId id="547"/>
            <p14:sldId id="550"/>
            <p14:sldId id="737"/>
            <p14:sldId id="689"/>
            <p14:sldId id="760"/>
            <p14:sldId id="758"/>
            <p14:sldId id="761"/>
            <p14:sldId id="759"/>
            <p14:sldId id="762"/>
            <p14:sldId id="763"/>
            <p14:sldId id="562"/>
            <p14:sldId id="554"/>
            <p14:sldId id="745"/>
            <p14:sldId id="552"/>
            <p14:sldId id="553"/>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FF9900"/>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84" autoAdjust="0"/>
    <p:restoredTop sz="94660"/>
  </p:normalViewPr>
  <p:slideViewPr>
    <p:cSldViewPr>
      <p:cViewPr varScale="1">
        <p:scale>
          <a:sx n="92" d="100"/>
          <a:sy n="92" d="100"/>
        </p:scale>
        <p:origin x="-156"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954"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2020-07-13</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7/13/2020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012160" y="5576753"/>
            <a:ext cx="2952328"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smtClean="0">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Dietl</a:t>
            </a:r>
            <a:r>
              <a:rPr lang="en-US" sz="1100" b="0" kern="0" dirty="0" smtClean="0">
                <a:solidFill>
                  <a:srgbClr val="FFFFFF"/>
                </a:solidFill>
                <a:latin typeface="Georgia" panose="02040502050405020303" pitchFamily="18" charset="0"/>
                <a:ea typeface="ＭＳ Ｐゴシック" charset="-128"/>
                <a:cs typeface="Arial" pitchFamily="34" charset="0"/>
              </a:rPr>
              <a:t>, Ph.D.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2020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251520" y="5347583"/>
            <a:ext cx="1151257" cy="4583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The call stack</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198" t="18755"/>
          <a:stretch/>
        </p:blipFill>
        <p:spPr bwMode="auto">
          <a:xfrm>
            <a:off x="33338" y="38100"/>
            <a:ext cx="1714448" cy="5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bwMode="auto">
          <a:xfrm>
            <a:off x="8277066" y="6515494"/>
            <a:ext cx="798780" cy="3180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23728" y="3111103"/>
            <a:ext cx="6840760" cy="1470025"/>
          </a:xfrm>
        </p:spPr>
        <p:txBody>
          <a:bodyPr>
            <a:normAutofit fontScale="90000"/>
          </a:bodyPr>
          <a:lstStyle/>
          <a:p>
            <a:r>
              <a:rPr lang="en-CA" dirty="0" smtClean="0"/>
              <a:t>The </a:t>
            </a:r>
            <a:r>
              <a:rPr lang="en-CA" smtClean="0"/>
              <a:t>call stack</a:t>
            </a:r>
            <a:endParaRPr lang="en-CA" sz="2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xmlns:p14="http://schemas.microsoft.com/office/powerpoint/2010/main">
    <mc:Choice Requires="p14">
      <p:transition spd="slow" p14:dur="2000" advTm="16062"/>
    </mc:Choice>
    <mc:Fallback xmlns="">
      <p:transition spd="slow" advTm="16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Local variables</a:t>
            </a:r>
            <a:endParaRPr lang="en-CA" dirty="0"/>
          </a:p>
        </p:txBody>
      </p:sp>
      <p:sp>
        <p:nvSpPr>
          <p:cNvPr id="3" name="Content Placeholder 2"/>
          <p:cNvSpPr>
            <a:spLocks noGrp="1"/>
          </p:cNvSpPr>
          <p:nvPr>
            <p:ph idx="1"/>
          </p:nvPr>
        </p:nvSpPr>
        <p:spPr/>
        <p:txBody>
          <a:bodyPr/>
          <a:lstStyle/>
          <a:p>
            <a:pPr algn="l"/>
            <a:r>
              <a:rPr lang="en-US" dirty="0" smtClean="0"/>
              <a:t>Thus, our main memory is broken into</a:t>
            </a:r>
            <a:endParaRPr lang="en-CA" dirty="0"/>
          </a:p>
          <a:p>
            <a:pPr marL="0" indent="0" algn="l">
              <a:buNone/>
            </a:pPr>
            <a:r>
              <a:rPr lang="en-US" dirty="0"/>
              <a:t>	</a:t>
            </a:r>
            <a:r>
              <a:rPr lang="en-US" dirty="0" smtClean="0"/>
              <a:t>three sections</a:t>
            </a:r>
          </a:p>
          <a:p>
            <a:pPr lvl="1" algn="l"/>
            <a:r>
              <a:rPr lang="en-US" dirty="0" smtClean="0"/>
              <a:t>Instructions</a:t>
            </a:r>
          </a:p>
          <a:p>
            <a:pPr lvl="1" algn="l"/>
            <a:r>
              <a:rPr lang="en-US" dirty="0" smtClean="0"/>
              <a:t>Constants</a:t>
            </a:r>
          </a:p>
          <a:p>
            <a:pPr lvl="1" algn="l"/>
            <a:r>
              <a:rPr lang="en-US" dirty="0" smtClean="0"/>
              <a:t>Local variables (the </a:t>
            </a:r>
            <a:r>
              <a:rPr lang="en-US" i="1" dirty="0" smtClean="0"/>
              <a:t>call stack</a:t>
            </a:r>
            <a:r>
              <a:rPr lang="en-US" dirty="0" smtClean="0"/>
              <a:t>)</a:t>
            </a:r>
          </a:p>
          <a:p>
            <a:pPr algn="l"/>
            <a:r>
              <a:rPr lang="en-US" dirty="0"/>
              <a:t>All the memory in between will be used for:</a:t>
            </a:r>
          </a:p>
          <a:p>
            <a:pPr lvl="1" algn="l"/>
            <a:r>
              <a:rPr lang="en-US" dirty="0"/>
              <a:t>Function calls</a:t>
            </a:r>
          </a:p>
          <a:p>
            <a:pPr lvl="1" algn="l"/>
            <a:r>
              <a:rPr lang="en-US" dirty="0"/>
              <a:t>Requests for additional memory</a:t>
            </a:r>
          </a:p>
          <a:p>
            <a:pPr marL="0" indent="0" algn="l">
              <a:buNone/>
            </a:pPr>
            <a:endParaRPr lang="en-US" dirty="0" smtClean="0"/>
          </a:p>
        </p:txBody>
      </p:sp>
      <p:graphicFrame>
        <p:nvGraphicFramePr>
          <p:cNvPr id="5" name="Table 4"/>
          <p:cNvGraphicFramePr>
            <a:graphicFrameLocks noGrp="1"/>
          </p:cNvGraphicFramePr>
          <p:nvPr>
            <p:extLst>
              <p:ext uri="{D42A27DB-BD31-4B8C-83A1-F6EECF244321}">
                <p14:modId xmlns:p14="http://schemas.microsoft.com/office/powerpoint/2010/main" val="1663238472"/>
              </p:ext>
            </p:extLst>
          </p:nvPr>
        </p:nvGraphicFramePr>
        <p:xfrm>
          <a:off x="6156176" y="908720"/>
          <a:ext cx="1882420" cy="5119232"/>
        </p:xfrm>
        <a:graphic>
          <a:graphicData uri="http://schemas.openxmlformats.org/drawingml/2006/table">
            <a:tbl>
              <a:tblPr firstRow="1" bandRow="1">
                <a:tableStyleId>{2D5ABB26-0587-4C30-8999-92F81FD0307C}</a:tableStyleId>
              </a:tblPr>
              <a:tblGrid>
                <a:gridCol w="226236"/>
                <a:gridCol w="1656184"/>
              </a:tblGrid>
              <a:tr h="79988">
                <a:tc>
                  <a:txBody>
                    <a:bodyPr/>
                    <a:lstStyle/>
                    <a:p>
                      <a:pPr algn="ctr"/>
                      <a:r>
                        <a:rPr lang="en-US" sz="400" dirty="0" smtClean="0">
                          <a:latin typeface="Consolas" panose="020B0609020204030204" pitchFamily="49" charset="0"/>
                        </a:rPr>
                        <a:t> 0</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400" b="1" dirty="0" smtClean="0">
                          <a:solidFill>
                            <a:srgbClr val="FF0000"/>
                          </a:solidFill>
                          <a:latin typeface="Consolas" panose="020B0609020204030204" pitchFamily="49" charset="0"/>
                        </a:rPr>
                        <a:t>Assign 'x' the</a:t>
                      </a:r>
                      <a:r>
                        <a:rPr lang="en-US" sz="400" b="1" baseline="0" dirty="0" smtClean="0">
                          <a:solidFill>
                            <a:srgbClr val="FF0000"/>
                          </a:solidFill>
                          <a:latin typeface="Consolas" panose="020B0609020204030204" pitchFamily="49" charset="0"/>
                        </a:rPr>
                        <a:t> value 0.0</a:t>
                      </a:r>
                      <a:endParaRPr lang="en-CA" sz="400" b="1" dirty="0">
                        <a:solidFill>
                          <a:srgbClr val="FF000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 1</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400" b="1" dirty="0" smtClean="0">
                          <a:solidFill>
                            <a:srgbClr val="FF0000"/>
                          </a:solidFill>
                          <a:latin typeface="Consolas" panose="020B0609020204030204" pitchFamily="49" charset="0"/>
                        </a:rPr>
                        <a:t>Call routine</a:t>
                      </a:r>
                      <a:r>
                        <a:rPr lang="en-US" sz="400" b="1" baseline="0" dirty="0" smtClean="0">
                          <a:solidFill>
                            <a:srgbClr val="FF0000"/>
                          </a:solidFill>
                          <a:latin typeface="Consolas" panose="020B0609020204030204" pitchFamily="49" charset="0"/>
                        </a:rPr>
                        <a:t> to print a string at Address 13</a:t>
                      </a:r>
                      <a:endParaRPr lang="en-CA" sz="400" b="1" dirty="0">
                        <a:solidFill>
                          <a:srgbClr val="FF000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 2</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400" b="1" dirty="0" smtClean="0">
                          <a:solidFill>
                            <a:srgbClr val="FF0000"/>
                          </a:solidFill>
                          <a:latin typeface="Consolas" panose="020B0609020204030204" pitchFamily="49" charset="0"/>
                        </a:rPr>
                        <a:t>Call routine to access a</a:t>
                      </a:r>
                      <a:r>
                        <a:rPr lang="en-US" sz="400" b="1" baseline="0" dirty="0" smtClean="0">
                          <a:solidFill>
                            <a:srgbClr val="FF0000"/>
                          </a:solidFill>
                          <a:latin typeface="Consolas" panose="020B0609020204030204" pitchFamily="49" charset="0"/>
                        </a:rPr>
                        <a:t> double, saving to 'x'</a:t>
                      </a:r>
                      <a:endParaRPr lang="en-CA" sz="400" b="1" dirty="0">
                        <a:solidFill>
                          <a:srgbClr val="FF000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 3</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400" b="1" dirty="0" smtClean="0">
                          <a:solidFill>
                            <a:srgbClr val="FF0000"/>
                          </a:solidFill>
                          <a:latin typeface="Consolas" panose="020B0609020204030204" pitchFamily="49" charset="0"/>
                        </a:rPr>
                        <a:t>Assign 'pi' the</a:t>
                      </a:r>
                      <a:r>
                        <a:rPr lang="en-US" sz="400" b="1" baseline="0" dirty="0" smtClean="0">
                          <a:solidFill>
                            <a:srgbClr val="FF0000"/>
                          </a:solidFill>
                          <a:latin typeface="Consolas" panose="020B0609020204030204" pitchFamily="49" charset="0"/>
                        </a:rPr>
                        <a:t> </a:t>
                      </a:r>
                      <a:r>
                        <a:rPr lang="en-US" sz="400" b="1" dirty="0" smtClean="0">
                          <a:solidFill>
                            <a:srgbClr val="FF0000"/>
                          </a:solidFill>
                          <a:latin typeface="Consolas" panose="020B0609020204030204" pitchFamily="49" charset="0"/>
                        </a:rPr>
                        <a:t>value at Address 14</a:t>
                      </a:r>
                      <a:endParaRPr lang="en-CA" sz="400" b="1" dirty="0">
                        <a:solidFill>
                          <a:srgbClr val="FF000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 4</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400" b="1" dirty="0" smtClean="0">
                          <a:solidFill>
                            <a:srgbClr val="FF0000"/>
                          </a:solidFill>
                          <a:latin typeface="Consolas" panose="020B0609020204030204" pitchFamily="49" charset="0"/>
                        </a:rPr>
                        <a:t>Subtract</a:t>
                      </a:r>
                      <a:r>
                        <a:rPr lang="en-US" sz="400" b="1" baseline="0" dirty="0" smtClean="0">
                          <a:solidFill>
                            <a:srgbClr val="FF0000"/>
                          </a:solidFill>
                          <a:latin typeface="Consolas" panose="020B0609020204030204" pitchFamily="49" charset="0"/>
                        </a:rPr>
                        <a:t> 'pi' from 'x' </a:t>
                      </a:r>
                      <a:endParaRPr lang="en-CA" sz="400" b="1" dirty="0">
                        <a:solidFill>
                          <a:srgbClr val="FF000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 5</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00" b="1" dirty="0" smtClean="0">
                          <a:solidFill>
                            <a:srgbClr val="FF0000"/>
                          </a:solidFill>
                          <a:latin typeface="Consolas" panose="020B0609020204030204" pitchFamily="49" charset="0"/>
                        </a:rPr>
                        <a:t>Assign </a:t>
                      </a:r>
                      <a:r>
                        <a:rPr lang="en-US" sz="400" b="1" baseline="0" dirty="0" smtClean="0">
                          <a:solidFill>
                            <a:srgbClr val="FF0000"/>
                          </a:solidFill>
                          <a:latin typeface="Consolas" panose="020B0609020204030204" pitchFamily="49" charset="0"/>
                        </a:rPr>
                        <a:t>'result' the previous calculation</a:t>
                      </a:r>
                      <a:endParaRPr lang="en-CA" sz="400" b="1" dirty="0" smtClean="0">
                        <a:solidFill>
                          <a:srgbClr val="FF000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 6</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400" b="1" dirty="0" smtClean="0">
                          <a:solidFill>
                            <a:srgbClr val="FF0000"/>
                          </a:solidFill>
                          <a:latin typeface="Consolas" panose="020B0609020204030204" pitchFamily="49" charset="0"/>
                        </a:rPr>
                        <a:t>Test</a:t>
                      </a:r>
                      <a:r>
                        <a:rPr lang="en-US" sz="400" b="1" baseline="0" dirty="0" smtClean="0">
                          <a:solidFill>
                            <a:srgbClr val="FF0000"/>
                          </a:solidFill>
                          <a:latin typeface="Consolas" panose="020B0609020204030204" pitchFamily="49" charset="0"/>
                        </a:rPr>
                        <a:t> if 'result' is not negative, jump to Address 9</a:t>
                      </a:r>
                      <a:endParaRPr lang="en-CA" sz="400" b="1" dirty="0">
                        <a:solidFill>
                          <a:srgbClr val="FF000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 7</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400" b="1" dirty="0" smtClean="0">
                          <a:solidFill>
                            <a:srgbClr val="FF0000"/>
                          </a:solidFill>
                          <a:latin typeface="Consolas" panose="020B0609020204030204" pitchFamily="49" charset="0"/>
                        </a:rPr>
                        <a:t>Negate 'result' </a:t>
                      </a:r>
                      <a:endParaRPr lang="en-CA" sz="400" b="1" dirty="0">
                        <a:solidFill>
                          <a:srgbClr val="FF000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 8</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400" b="1" dirty="0" smtClean="0">
                          <a:solidFill>
                            <a:srgbClr val="FF0000"/>
                          </a:solidFill>
                          <a:latin typeface="Consolas" panose="020B0609020204030204" pitchFamily="49" charset="0"/>
                        </a:rPr>
                        <a:t>Assign 'result' the previous calculation</a:t>
                      </a:r>
                      <a:endParaRPr lang="en-CA" sz="400" b="1" dirty="0">
                        <a:solidFill>
                          <a:srgbClr val="FF000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 9</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400" b="1" dirty="0" smtClean="0">
                          <a:solidFill>
                            <a:srgbClr val="FF0000"/>
                          </a:solidFill>
                          <a:latin typeface="Consolas" panose="020B0609020204030204" pitchFamily="49" charset="0"/>
                        </a:rPr>
                        <a:t>Call routine to print a string at Address 15</a:t>
                      </a:r>
                      <a:endParaRPr lang="en-CA" sz="400" b="1" dirty="0">
                        <a:solidFill>
                          <a:srgbClr val="FF000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10</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400" b="1" dirty="0" smtClean="0">
                          <a:solidFill>
                            <a:srgbClr val="FF0000"/>
                          </a:solidFill>
                          <a:latin typeface="Consolas" panose="020B0609020204030204" pitchFamily="49" charset="0"/>
                        </a:rPr>
                        <a:t>Call routine</a:t>
                      </a:r>
                      <a:r>
                        <a:rPr lang="en-US" sz="400" b="1" baseline="0" dirty="0" smtClean="0">
                          <a:solidFill>
                            <a:srgbClr val="FF0000"/>
                          </a:solidFill>
                          <a:latin typeface="Consolas" panose="020B0609020204030204" pitchFamily="49" charset="0"/>
                        </a:rPr>
                        <a:t> to print a double 'x'</a:t>
                      </a:r>
                      <a:endParaRPr lang="en-CA" sz="400" b="1" dirty="0">
                        <a:solidFill>
                          <a:srgbClr val="FF000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11</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400" b="1" dirty="0" smtClean="0">
                          <a:solidFill>
                            <a:srgbClr val="FF0000"/>
                          </a:solidFill>
                          <a:latin typeface="Consolas" panose="020B0609020204030204" pitchFamily="49" charset="0"/>
                        </a:rPr>
                        <a:t>Call routine to print an end-of-line character</a:t>
                      </a:r>
                      <a:endParaRPr lang="en-CA" sz="400" b="1" dirty="0">
                        <a:solidFill>
                          <a:srgbClr val="FF000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12</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400" b="1" dirty="0" smtClean="0">
                          <a:solidFill>
                            <a:srgbClr val="FF0000"/>
                          </a:solidFill>
                          <a:latin typeface="Consolas" panose="020B0609020204030204" pitchFamily="49" charset="0"/>
                        </a:rPr>
                        <a:t>Set return value to 0</a:t>
                      </a:r>
                      <a:endParaRPr lang="en-CA" sz="400" b="1" dirty="0">
                        <a:solidFill>
                          <a:srgbClr val="FF000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13</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00" b="1" dirty="0" smtClean="0">
                          <a:solidFill>
                            <a:srgbClr val="FF0000"/>
                          </a:solidFill>
                          <a:latin typeface="Consolas" panose="020B0609020204030204" pitchFamily="49" charset="0"/>
                        </a:rPr>
                        <a:t>Exit</a:t>
                      </a:r>
                      <a:endParaRPr lang="en-CA" sz="400" b="1" dirty="0" smtClean="0">
                        <a:solidFill>
                          <a:srgbClr val="FF000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14</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400" b="1" dirty="0" smtClean="0">
                          <a:solidFill>
                            <a:srgbClr val="0070C0"/>
                          </a:solidFill>
                          <a:latin typeface="Consolas" panose="020B0609020204030204" pitchFamily="49" charset="0"/>
                        </a:rPr>
                        <a:t>"Enter an integer 'n': "</a:t>
                      </a:r>
                      <a:endParaRPr lang="en-CA" sz="400" b="1" dirty="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15</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400" b="1" dirty="0" smtClean="0">
                          <a:solidFill>
                            <a:srgbClr val="0070C0"/>
                          </a:solidFill>
                          <a:latin typeface="Consolas" panose="020B0609020204030204" pitchFamily="49" charset="0"/>
                        </a:rPr>
                        <a:t>3.</a:t>
                      </a:r>
                      <a:r>
                        <a:rPr lang="en-US" sz="400" b="1" dirty="0" smtClean="0">
                          <a:solidFill>
                            <a:srgbClr val="0070C0"/>
                          </a:solidFill>
                          <a:latin typeface="Consolas" panose="020B0609020204030204" pitchFamily="49" charset="0"/>
                          <a:cs typeface="Consolas" panose="020B0609020204030204" pitchFamily="49" charset="0"/>
                        </a:rPr>
                        <a:t>1415926535897932</a:t>
                      </a:r>
                      <a:endParaRPr lang="en-CA" sz="400" b="1" dirty="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16</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00" b="1" dirty="0" smtClean="0">
                          <a:solidFill>
                            <a:srgbClr val="0070C0"/>
                          </a:solidFill>
                          <a:latin typeface="Consolas" panose="020B0609020204030204" pitchFamily="49" charset="0"/>
                        </a:rPr>
                        <a:t>"|n - pi| = "</a:t>
                      </a:r>
                      <a:endParaRPr lang="en-CA" sz="400" b="1"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17</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18</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19</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20</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21</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22</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23</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24</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25</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26</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27</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28</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29</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30</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31</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32</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33</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34</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35</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36</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37</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38</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39</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40</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41</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42</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43</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44</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45</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46</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47</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48</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49</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50</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51</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52</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53</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54</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55</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56</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57</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58</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59</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60</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400" dirty="0" smtClean="0">
                        <a:solidFill>
                          <a:srgbClr val="0070C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61</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00" b="1" dirty="0" smtClean="0">
                          <a:solidFill>
                            <a:srgbClr val="7030A0"/>
                          </a:solidFill>
                          <a:latin typeface="Consolas" panose="020B0609020204030204" pitchFamily="49" charset="0"/>
                        </a:rPr>
                        <a:t>result</a:t>
                      </a:r>
                      <a:endParaRPr lang="en-CA" sz="400" b="1" dirty="0" smtClean="0">
                        <a:solidFill>
                          <a:srgbClr val="7030A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62</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00" b="1" dirty="0" smtClean="0">
                          <a:solidFill>
                            <a:srgbClr val="7030A0"/>
                          </a:solidFill>
                          <a:latin typeface="Consolas" panose="020B0609020204030204" pitchFamily="49" charset="0"/>
                        </a:rPr>
                        <a:t>pi</a:t>
                      </a:r>
                      <a:endParaRPr lang="en-CA" sz="400" b="1" dirty="0" smtClean="0">
                        <a:solidFill>
                          <a:srgbClr val="7030A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988">
                <a:tc>
                  <a:txBody>
                    <a:bodyPr/>
                    <a:lstStyle/>
                    <a:p>
                      <a:pPr algn="ctr"/>
                      <a:r>
                        <a:rPr lang="en-US" sz="400" dirty="0" smtClean="0">
                          <a:latin typeface="Consolas" panose="020B0609020204030204" pitchFamily="49" charset="0"/>
                        </a:rPr>
                        <a:t>63</a:t>
                      </a:r>
                      <a:endParaRPr lang="en-CA" sz="400" dirty="0">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400" b="1" dirty="0" smtClean="0">
                          <a:solidFill>
                            <a:srgbClr val="7030A0"/>
                          </a:solidFill>
                          <a:latin typeface="Consolas" panose="020B0609020204030204" pitchFamily="49" charset="0"/>
                        </a:rPr>
                        <a:t>x</a:t>
                      </a:r>
                      <a:endParaRPr lang="en-CA" sz="400" b="1" dirty="0" smtClean="0">
                        <a:solidFill>
                          <a:srgbClr val="7030A0"/>
                        </a:solidFill>
                        <a:latin typeface="Consolas" panose="020B0609020204030204" pitchFamily="49"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013417018"/>
              </p:ext>
            </p:extLst>
          </p:nvPr>
        </p:nvGraphicFramePr>
        <p:xfrm>
          <a:off x="323528" y="4797152"/>
          <a:ext cx="5328592" cy="1584960"/>
        </p:xfrm>
        <a:graphic>
          <a:graphicData uri="http://schemas.openxmlformats.org/drawingml/2006/table">
            <a:tbl>
              <a:tblPr firstRow="1" bandRow="1">
                <a:tableStyleId>{2D5ABB26-0587-4C30-8999-92F81FD0307C}</a:tableStyleId>
              </a:tblPr>
              <a:tblGrid>
                <a:gridCol w="746003"/>
                <a:gridCol w="4582589"/>
              </a:tblGrid>
              <a:tr h="227102">
                <a:tc>
                  <a:txBody>
                    <a:bodyPr/>
                    <a:lstStyle/>
                    <a:p>
                      <a:pPr algn="ctr"/>
                      <a:r>
                        <a:rPr lang="en-CA" sz="1800" b="0" i="0" kern="1200" dirty="0" smtClean="0">
                          <a:solidFill>
                            <a:schemeClr val="tx1"/>
                          </a:solidFill>
                          <a:effectLst/>
                          <a:latin typeface="+mn-lt"/>
                          <a:ea typeface="+mn-ea"/>
                          <a:cs typeface="+mn-cs"/>
                        </a:rPr>
                        <a:t>⋮</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ctr"/>
                      <a:r>
                        <a:rPr lang="en-US" sz="1400" dirty="0" smtClean="0">
                          <a:latin typeface="Consolas" panose="020B0609020204030204" pitchFamily="49" charset="0"/>
                        </a:rPr>
                        <a:t>60</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CA" sz="1400" dirty="0" smtClean="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ctr"/>
                      <a:r>
                        <a:rPr lang="en-US" sz="1400" dirty="0" smtClean="0">
                          <a:latin typeface="Consolas" panose="020B0609020204030204" pitchFamily="49" charset="0"/>
                        </a:rPr>
                        <a:t>61</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400" b="1" dirty="0" smtClean="0">
                          <a:solidFill>
                            <a:srgbClr val="7030A0"/>
                          </a:solidFill>
                          <a:latin typeface="Consolas" panose="020B0609020204030204" pitchFamily="49" charset="0"/>
                        </a:rPr>
                        <a:t>result</a:t>
                      </a:r>
                      <a:endParaRPr lang="en-CA" sz="1400" b="1" dirty="0">
                        <a:solidFill>
                          <a:srgbClr val="7030A0"/>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ctr"/>
                      <a:r>
                        <a:rPr lang="en-US" sz="1400" dirty="0" smtClean="0">
                          <a:latin typeface="Consolas" panose="020B0609020204030204" pitchFamily="49" charset="0"/>
                        </a:rPr>
                        <a:t>62</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400" b="1" dirty="0" smtClean="0">
                          <a:solidFill>
                            <a:srgbClr val="7030A0"/>
                          </a:solidFill>
                          <a:latin typeface="Consolas" panose="020B0609020204030204" pitchFamily="49" charset="0"/>
                        </a:rPr>
                        <a:t>pi</a:t>
                      </a:r>
                      <a:endParaRPr lang="en-CA" sz="1400" b="1" dirty="0">
                        <a:solidFill>
                          <a:srgbClr val="7030A0"/>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ctr"/>
                      <a:r>
                        <a:rPr lang="en-US" sz="1400" dirty="0" smtClean="0">
                          <a:latin typeface="Consolas" panose="020B0609020204030204" pitchFamily="49" charset="0"/>
                        </a:rPr>
                        <a:t>63</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7030A0"/>
                          </a:solidFill>
                          <a:latin typeface="Consolas" panose="020B0609020204030204" pitchFamily="49" charset="0"/>
                        </a:rPr>
                        <a:t>x</a:t>
                      </a:r>
                      <a:endParaRPr lang="en-CA" sz="1400" b="1" dirty="0" smtClean="0">
                        <a:solidFill>
                          <a:srgbClr val="7030A0"/>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6355739"/>
      </p:ext>
    </p:extLst>
  </p:cSld>
  <p:clrMapOvr>
    <a:masterClrMapping/>
  </p:clrMapOvr>
  <mc:AlternateContent xmlns:mc="http://schemas.openxmlformats.org/markup-compatibility/2006" xmlns:p14="http://schemas.microsoft.com/office/powerpoint/2010/main">
    <mc:Choice Requires="p14">
      <p:transition spd="slow" p14:dur="2000" advTm="93405"/>
    </mc:Choice>
    <mc:Fallback xmlns="">
      <p:transition spd="slow" advTm="93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2000" fill="hold"/>
                                        <p:tgtEl>
                                          <p:spTgt spid="6"/>
                                        </p:tgtEl>
                                        <p:attrNameLst>
                                          <p:attrName>ppt_w</p:attrName>
                                        </p:attrNameLst>
                                      </p:cBhvr>
                                      <p:tavLst>
                                        <p:tav tm="0">
                                          <p:val>
                                            <p:fltVal val="0"/>
                                          </p:val>
                                        </p:tav>
                                        <p:tav tm="100000">
                                          <p:val>
                                            <p:strVal val="#ppt_w"/>
                                          </p:val>
                                        </p:tav>
                                      </p:tavLst>
                                    </p:anim>
                                    <p:anim calcmode="lin" valueType="num">
                                      <p:cBhvr>
                                        <p:cTn id="24" dur="2000" fill="hold"/>
                                        <p:tgtEl>
                                          <p:spTgt spid="6"/>
                                        </p:tgtEl>
                                        <p:attrNameLst>
                                          <p:attrName>ppt_h</p:attrName>
                                        </p:attrNameLst>
                                      </p:cBhvr>
                                      <p:tavLst>
                                        <p:tav tm="0">
                                          <p:val>
                                            <p:fltVal val="0"/>
                                          </p:val>
                                        </p:tav>
                                        <p:tav tm="100000">
                                          <p:val>
                                            <p:strVal val="#ppt_h"/>
                                          </p:val>
                                        </p:tav>
                                      </p:tavLst>
                                    </p:anim>
                                    <p:animEffect transition="in" filter="fade">
                                      <p:cBhvr>
                                        <p:cTn id="25" dur="2000"/>
                                        <p:tgtEl>
                                          <p:spTgt spid="6"/>
                                        </p:tgtEl>
                                      </p:cBhvr>
                                    </p:animEffect>
                                  </p:childTnLst>
                                </p:cTn>
                              </p:par>
                              <p:par>
                                <p:cTn id="26" presetID="42" presetClass="path" presetSubtype="0" accel="50000" decel="50000" fill="hold" nodeType="withEffect">
                                  <p:stCondLst>
                                    <p:cond delay="0"/>
                                  </p:stCondLst>
                                  <p:childTnLst>
                                    <p:animMotion origin="layout" path="M 0.37014 0.04189 L 3.88889E-6 3.7037E-6 " pathEditMode="relative" rAng="0" ptsTypes="AA">
                                      <p:cBhvr>
                                        <p:cTn id="27" dur="2000" fill="hold"/>
                                        <p:tgtEl>
                                          <p:spTgt spid="6"/>
                                        </p:tgtEl>
                                        <p:attrNameLst>
                                          <p:attrName>ppt_x</p:attrName>
                                          <p:attrName>ppt_y</p:attrName>
                                        </p:attrNameLst>
                                      </p:cBhvr>
                                      <p:rCtr x="-18507" y="-2106"/>
                                    </p:animMotion>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CA" dirty="0" smtClean="0"/>
              <a:t>Know programs are a sequences of instructions built by the compiler</a:t>
            </a:r>
          </a:p>
          <a:p>
            <a:pPr lvl="1"/>
            <a:r>
              <a:rPr lang="en-US" dirty="0" smtClean="0"/>
              <a:t>Understand they must be loaded into main memory to run them</a:t>
            </a:r>
          </a:p>
          <a:p>
            <a:pPr lvl="1"/>
            <a:r>
              <a:rPr lang="en-US" dirty="0" smtClean="0"/>
              <a:t>Know that instructions and constants are stored in separate blocks</a:t>
            </a:r>
          </a:p>
          <a:p>
            <a:pPr lvl="1"/>
            <a:r>
              <a:rPr lang="en-US" dirty="0" smtClean="0"/>
              <a:t>Know that local variables are stored at the other end of memory</a:t>
            </a:r>
          </a:p>
          <a:p>
            <a:pPr lvl="2"/>
            <a:r>
              <a:rPr lang="en-US" dirty="0" smtClean="0"/>
              <a:t>They are stored in what is called the </a:t>
            </a:r>
            <a:r>
              <a:rPr lang="en-US" i="1" dirty="0" smtClean="0"/>
              <a:t>call stack</a:t>
            </a:r>
            <a:endParaRPr lang="en-US" dirty="0" smtClean="0"/>
          </a:p>
          <a:p>
            <a:pPr lvl="1"/>
            <a:r>
              <a:rPr lang="en-US" dirty="0" smtClean="0"/>
              <a:t>Are aware that the remaining memory can also be used by the running program</a:t>
            </a:r>
          </a:p>
          <a:p>
            <a:pPr lvl="1"/>
            <a:endParaRPr lang="en-CA"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xmlns:p14="http://schemas.microsoft.com/office/powerpoint/2010/main">
    <mc:Choice Requires="p14">
      <p:transition spd="slow" p14:dur="2000" advTm="54522"/>
    </mc:Choice>
    <mc:Fallback xmlns="">
      <p:transition spd="slow" advTm="54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No references?</a:t>
            </a: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2932"/>
    </mc:Choice>
    <mc:Fallback xmlns="">
      <p:transition spd="slow" advTm="2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Proof read by Dr. Thomas </a:t>
            </a:r>
            <a:r>
              <a:rPr lang="en-CA" sz="1800" dirty="0" err="1" smtClean="0"/>
              <a:t>McConkey</a:t>
            </a:r>
            <a:r>
              <a:rPr lang="en-CA" sz="1800" dirty="0" smtClean="0"/>
              <a:t> </a:t>
            </a:r>
            <a:r>
              <a:rPr lang="en-CA" sz="1800" smtClean="0"/>
              <a:t>and Charlie Liu.</a:t>
            </a:r>
            <a:endParaRPr lang="en-CA" sz="18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68347347"/>
      </p:ext>
    </p:extLst>
  </p:cSld>
  <p:clrMapOvr>
    <a:masterClrMapping/>
  </p:clrMapOvr>
  <mc:AlternateContent xmlns:mc="http://schemas.openxmlformats.org/markup-compatibility/2006" xmlns:p14="http://schemas.microsoft.com/office/powerpoint/2010/main">
    <mc:Choice Requires="p14">
      <p:transition spd="slow" p14:dur="2000" advTm="2497"/>
    </mc:Choice>
    <mc:Fallback xmlns="">
      <p:transition spd="slow" advTm="2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2139"/>
    </mc:Choice>
    <mc:Fallback xmlns="">
      <p:transition spd="slow" advTm="2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4483"/>
    </mc:Choice>
    <mc:Fallback xmlns="">
      <p:transition spd="slow" advTm="4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US" dirty="0" smtClean="0"/>
              <a:t>Describe instructions</a:t>
            </a:r>
            <a:r>
              <a:rPr lang="en-US" dirty="0"/>
              <a:t> </a:t>
            </a:r>
            <a:r>
              <a:rPr lang="en-US" dirty="0" smtClean="0"/>
              <a:t>and constants</a:t>
            </a:r>
          </a:p>
          <a:p>
            <a:pPr lvl="1"/>
            <a:r>
              <a:rPr lang="en-US" dirty="0" smtClean="0"/>
              <a:t>Give an overview of main memory</a:t>
            </a:r>
          </a:p>
          <a:p>
            <a:pPr lvl="1"/>
            <a:r>
              <a:rPr lang="en-US" dirty="0" smtClean="0"/>
              <a:t>Look at how a program is loaded into main memory</a:t>
            </a:r>
          </a:p>
          <a:p>
            <a:pPr lvl="2"/>
            <a:r>
              <a:rPr lang="en-US" dirty="0" smtClean="0"/>
              <a:t>Observe where instructions, constants and local variables are stored</a:t>
            </a:r>
          </a:p>
          <a:p>
            <a:pPr lvl="1"/>
            <a:r>
              <a:rPr lang="en-US" dirty="0" smtClean="0"/>
              <a:t>Learn about the </a:t>
            </a:r>
            <a:r>
              <a:rPr lang="en-US" i="1" dirty="0" smtClean="0"/>
              <a:t>call stack</a:t>
            </a:r>
            <a:r>
              <a:rPr lang="en-US" dirty="0" smtClean="0"/>
              <a:t> to store local variables</a:t>
            </a:r>
            <a:endParaRPr lang="en-CA" dirty="0" smtClean="0"/>
          </a:p>
          <a:p>
            <a:pPr marL="457200" lvl="1" indent="0">
              <a:buNone/>
            </a:pPr>
            <a:endParaRPr lang="en-CA"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xmlns:p14="http://schemas.microsoft.com/office/powerpoint/2010/main">
    <mc:Choice Requires="p14">
      <p:transition spd="slow" p14:dur="2000" advTm="32106"/>
    </mc:Choice>
    <mc:Fallback xmlns="">
      <p:transition spd="slow" advTm="32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Main memory</a:t>
            </a:r>
            <a:endParaRPr lang="en-CA" dirty="0"/>
          </a:p>
        </p:txBody>
      </p:sp>
      <p:sp>
        <p:nvSpPr>
          <p:cNvPr id="3" name="Content Placeholder 2"/>
          <p:cNvSpPr>
            <a:spLocks noGrp="1"/>
          </p:cNvSpPr>
          <p:nvPr>
            <p:ph idx="1"/>
          </p:nvPr>
        </p:nvSpPr>
        <p:spPr/>
        <p:txBody>
          <a:bodyPr/>
          <a:lstStyle/>
          <a:p>
            <a:r>
              <a:rPr lang="en-CA" dirty="0" smtClean="0"/>
              <a:t>Up to now, we have authored, compiled and executed programs</a:t>
            </a:r>
          </a:p>
          <a:p>
            <a:pPr lvl="1"/>
            <a:r>
              <a:rPr lang="en-CA" dirty="0" smtClean="0"/>
              <a:t>Question: How does this work?</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94728897"/>
      </p:ext>
    </p:extLst>
  </p:cSld>
  <p:clrMapOvr>
    <a:masterClrMapping/>
  </p:clrMapOvr>
  <mc:AlternateContent xmlns:mc="http://schemas.openxmlformats.org/markup-compatibility/2006" xmlns:p14="http://schemas.microsoft.com/office/powerpoint/2010/main">
    <mc:Choice Requires="p14">
      <p:transition spd="slow" p14:dur="2000" advTm="48115"/>
    </mc:Choice>
    <mc:Fallback xmlns="">
      <p:transition spd="slow" advTm="48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Example</a:t>
            </a:r>
            <a:endParaRPr lang="en-CA" dirty="0"/>
          </a:p>
        </p:txBody>
      </p:sp>
      <p:sp>
        <p:nvSpPr>
          <p:cNvPr id="3" name="Content Placeholder 2"/>
          <p:cNvSpPr>
            <a:spLocks noGrp="1"/>
          </p:cNvSpPr>
          <p:nvPr>
            <p:ph idx="1"/>
          </p:nvPr>
        </p:nvSpPr>
        <p:spPr/>
        <p:txBody>
          <a:bodyPr/>
          <a:lstStyle/>
          <a:p>
            <a:r>
              <a:rPr lang="en-CA" dirty="0" smtClean="0"/>
              <a:t>What happens to a program when it is compiled?</a:t>
            </a:r>
          </a:p>
          <a:p>
            <a:pPr marL="800100" lvl="2" indent="0">
              <a:buNone/>
            </a:pPr>
            <a:r>
              <a:rPr lang="en-CA" sz="1200" dirty="0" smtClean="0">
                <a:latin typeface="Consolas" panose="020B0609020204030204" pitchFamily="49" charset="0"/>
                <a:cs typeface="Consolas" panose="020B0609020204030204" pitchFamily="49" charset="0"/>
              </a:rPr>
              <a:t>#include &lt;</a:t>
            </a:r>
            <a:r>
              <a:rPr lang="en-CA" sz="1200" dirty="0" err="1" smtClean="0">
                <a:latin typeface="Consolas" panose="020B0609020204030204" pitchFamily="49" charset="0"/>
                <a:cs typeface="Consolas" panose="020B0609020204030204" pitchFamily="49" charset="0"/>
              </a:rPr>
              <a:t>iostream</a:t>
            </a:r>
            <a:r>
              <a:rPr lang="en-CA" sz="1200" dirty="0" smtClean="0">
                <a:latin typeface="Consolas" panose="020B0609020204030204" pitchFamily="49" charset="0"/>
                <a:cs typeface="Consolas" panose="020B0609020204030204" pitchFamily="49" charset="0"/>
              </a:rPr>
              <a:t>&gt;</a:t>
            </a:r>
          </a:p>
          <a:p>
            <a:pPr marL="800100" lvl="2" indent="0">
              <a:buNone/>
            </a:pPr>
            <a:endParaRPr lang="en-CA" sz="1200" dirty="0">
              <a:latin typeface="Consolas" panose="020B0609020204030204" pitchFamily="49" charset="0"/>
              <a:cs typeface="Consolas" panose="020B0609020204030204" pitchFamily="49" charset="0"/>
            </a:endParaRPr>
          </a:p>
          <a:p>
            <a:pPr marL="800100" lvl="2" indent="0">
              <a:buNone/>
            </a:pPr>
            <a:r>
              <a:rPr lang="en-CA" sz="1200" dirty="0" err="1" smtClean="0">
                <a:latin typeface="Consolas" panose="020B0609020204030204" pitchFamily="49" charset="0"/>
                <a:cs typeface="Consolas" panose="020B0609020204030204" pitchFamily="49" charset="0"/>
              </a:rPr>
              <a:t>int</a:t>
            </a:r>
            <a:r>
              <a:rPr lang="en-CA" sz="1200" dirty="0" smtClean="0">
                <a:latin typeface="Consolas" panose="020B0609020204030204" pitchFamily="49" charset="0"/>
                <a:cs typeface="Consolas" panose="020B0609020204030204" pitchFamily="49" charset="0"/>
              </a:rPr>
              <a:t> main();</a:t>
            </a:r>
          </a:p>
          <a:p>
            <a:pPr marL="800100" lvl="2" indent="0">
              <a:buNone/>
            </a:pPr>
            <a:endParaRPr lang="en-CA" sz="1200" dirty="0">
              <a:latin typeface="Consolas" panose="020B0609020204030204" pitchFamily="49" charset="0"/>
              <a:cs typeface="Consolas" panose="020B0609020204030204" pitchFamily="49" charset="0"/>
            </a:endParaRPr>
          </a:p>
          <a:p>
            <a:pPr marL="800100" lvl="2" indent="0">
              <a:buNone/>
            </a:pPr>
            <a:r>
              <a:rPr lang="en-CA" sz="1200" dirty="0" err="1" smtClean="0">
                <a:latin typeface="Consolas" panose="020B0609020204030204" pitchFamily="49" charset="0"/>
                <a:cs typeface="Consolas" panose="020B0609020204030204" pitchFamily="49" charset="0"/>
              </a:rPr>
              <a:t>int</a:t>
            </a:r>
            <a:r>
              <a:rPr lang="en-CA" sz="1200" dirty="0" smtClean="0">
                <a:latin typeface="Consolas" panose="020B0609020204030204" pitchFamily="49" charset="0"/>
                <a:cs typeface="Consolas" panose="020B0609020204030204" pitchFamily="49" charset="0"/>
              </a:rPr>
              <a:t> main() {</a:t>
            </a:r>
          </a:p>
          <a:p>
            <a:pPr marL="800100" lvl="2" indent="0">
              <a:buNone/>
            </a:pPr>
            <a:r>
              <a:rPr lang="en-US" sz="1200" dirty="0">
                <a:latin typeface="Consolas" panose="020B0609020204030204" pitchFamily="49" charset="0"/>
                <a:cs typeface="Consolas" panose="020B0609020204030204" pitchFamily="49" charset="0"/>
              </a:rPr>
              <a:t> </a:t>
            </a:r>
            <a:r>
              <a:rPr lang="en-US" sz="1200" dirty="0" smtClean="0">
                <a:latin typeface="Consolas" panose="020B0609020204030204" pitchFamily="49" charset="0"/>
                <a:cs typeface="Consolas" panose="020B0609020204030204" pitchFamily="49" charset="0"/>
              </a:rPr>
              <a:t>   double x{};</a:t>
            </a:r>
          </a:p>
          <a:p>
            <a:pPr marL="800100" lvl="2" indent="0">
              <a:buNone/>
            </a:pPr>
            <a:r>
              <a:rPr lang="en-US" sz="1200" dirty="0">
                <a:latin typeface="Consolas" panose="020B0609020204030204" pitchFamily="49" charset="0"/>
                <a:cs typeface="Consolas" panose="020B0609020204030204" pitchFamily="49" charset="0"/>
              </a:rPr>
              <a:t> </a:t>
            </a:r>
            <a:r>
              <a:rPr lang="en-US" sz="1200" dirty="0" smtClean="0">
                <a:latin typeface="Consolas" panose="020B0609020204030204" pitchFamily="49" charset="0"/>
                <a:cs typeface="Consolas" panose="020B0609020204030204" pitchFamily="49" charset="0"/>
              </a:rPr>
              <a:t>   </a:t>
            </a:r>
            <a:r>
              <a:rPr lang="en-US" sz="1200" dirty="0" err="1" smtClean="0">
                <a:latin typeface="Consolas" panose="020B0609020204030204" pitchFamily="49" charset="0"/>
                <a:cs typeface="Consolas" panose="020B0609020204030204" pitchFamily="49" charset="0"/>
              </a:rPr>
              <a:t>std</a:t>
            </a:r>
            <a:r>
              <a:rPr lang="en-US" sz="1200" dirty="0" smtClean="0">
                <a:latin typeface="Consolas" panose="020B0609020204030204" pitchFamily="49" charset="0"/>
                <a:cs typeface="Consolas" panose="020B0609020204030204" pitchFamily="49" charset="0"/>
              </a:rPr>
              <a:t>::</a:t>
            </a:r>
            <a:r>
              <a:rPr lang="en-US" sz="1200" dirty="0" err="1" smtClean="0">
                <a:latin typeface="Consolas" panose="020B0609020204030204" pitchFamily="49" charset="0"/>
                <a:cs typeface="Consolas" panose="020B0609020204030204" pitchFamily="49" charset="0"/>
              </a:rPr>
              <a:t>cout</a:t>
            </a:r>
            <a:r>
              <a:rPr lang="en-US" sz="1200" dirty="0" smtClean="0">
                <a:latin typeface="Consolas" panose="020B0609020204030204" pitchFamily="49" charset="0"/>
                <a:cs typeface="Consolas" panose="020B0609020204030204" pitchFamily="49" charset="0"/>
              </a:rPr>
              <a:t> &lt;&lt; "Enter a value 'x': ";</a:t>
            </a:r>
          </a:p>
          <a:p>
            <a:pPr marL="800100" lvl="2" indent="0">
              <a:buNone/>
            </a:pPr>
            <a:r>
              <a:rPr lang="en-US" sz="1200" dirty="0">
                <a:latin typeface="Consolas" panose="020B0609020204030204" pitchFamily="49" charset="0"/>
                <a:cs typeface="Consolas" panose="020B0609020204030204" pitchFamily="49" charset="0"/>
              </a:rPr>
              <a:t> </a:t>
            </a:r>
            <a:r>
              <a:rPr lang="en-US" sz="1200" dirty="0" smtClean="0">
                <a:latin typeface="Consolas" panose="020B0609020204030204" pitchFamily="49" charset="0"/>
                <a:cs typeface="Consolas" panose="020B0609020204030204" pitchFamily="49" charset="0"/>
              </a:rPr>
              <a:t>   </a:t>
            </a:r>
            <a:r>
              <a:rPr lang="en-US" sz="1200" dirty="0" err="1" smtClean="0">
                <a:latin typeface="Consolas" panose="020B0609020204030204" pitchFamily="49" charset="0"/>
                <a:cs typeface="Consolas" panose="020B0609020204030204" pitchFamily="49" charset="0"/>
              </a:rPr>
              <a:t>std</a:t>
            </a:r>
            <a:r>
              <a:rPr lang="en-US" sz="1200" dirty="0" smtClean="0">
                <a:latin typeface="Consolas" panose="020B0609020204030204" pitchFamily="49" charset="0"/>
                <a:cs typeface="Consolas" panose="020B0609020204030204" pitchFamily="49" charset="0"/>
              </a:rPr>
              <a:t>::</a:t>
            </a:r>
            <a:r>
              <a:rPr lang="en-US" sz="1200" dirty="0" err="1" smtClean="0">
                <a:latin typeface="Consolas" panose="020B0609020204030204" pitchFamily="49" charset="0"/>
                <a:cs typeface="Consolas" panose="020B0609020204030204" pitchFamily="49" charset="0"/>
              </a:rPr>
              <a:t>cin</a:t>
            </a:r>
            <a:r>
              <a:rPr lang="en-US" sz="1200" dirty="0" smtClean="0">
                <a:latin typeface="Consolas" panose="020B0609020204030204" pitchFamily="49" charset="0"/>
                <a:cs typeface="Consolas" panose="020B0609020204030204" pitchFamily="49" charset="0"/>
              </a:rPr>
              <a:t> &gt;&gt; x;</a:t>
            </a:r>
          </a:p>
          <a:p>
            <a:pPr marL="800100" lvl="2" indent="0">
              <a:buNone/>
            </a:pPr>
            <a:endParaRPr lang="en-US" sz="1200" dirty="0">
              <a:latin typeface="Consolas" panose="020B0609020204030204" pitchFamily="49" charset="0"/>
              <a:cs typeface="Consolas" panose="020B0609020204030204" pitchFamily="49" charset="0"/>
            </a:endParaRPr>
          </a:p>
          <a:p>
            <a:pPr marL="800100" lvl="2" indent="0">
              <a:buNone/>
            </a:pPr>
            <a:r>
              <a:rPr lang="en-US" sz="1200" dirty="0" smtClean="0">
                <a:latin typeface="Consolas" panose="020B0609020204030204" pitchFamily="49" charset="0"/>
                <a:cs typeface="Consolas" panose="020B0609020204030204" pitchFamily="49" charset="0"/>
              </a:rPr>
              <a:t>    </a:t>
            </a:r>
            <a:r>
              <a:rPr lang="en-US" sz="1200" dirty="0">
                <a:latin typeface="Consolas" panose="020B0609020204030204" pitchFamily="49" charset="0"/>
                <a:cs typeface="Consolas" panose="020B0609020204030204" pitchFamily="49" charset="0"/>
              </a:rPr>
              <a:t>double </a:t>
            </a:r>
            <a:r>
              <a:rPr lang="en-US" sz="1200" dirty="0" smtClean="0">
                <a:latin typeface="Consolas" panose="020B0609020204030204" pitchFamily="49" charset="0"/>
                <a:cs typeface="Consolas" panose="020B0609020204030204" pitchFamily="49" charset="0"/>
              </a:rPr>
              <a:t>pi{3.1415926535897932};</a:t>
            </a:r>
          </a:p>
          <a:p>
            <a:pPr marL="800100" lvl="2" indent="0">
              <a:buNone/>
            </a:pPr>
            <a:endParaRPr lang="en-US" sz="1200" dirty="0">
              <a:latin typeface="Consolas" panose="020B0609020204030204" pitchFamily="49" charset="0"/>
              <a:cs typeface="Consolas" panose="020B0609020204030204" pitchFamily="49" charset="0"/>
            </a:endParaRPr>
          </a:p>
          <a:p>
            <a:pPr marL="800100" lvl="2" indent="0">
              <a:buNone/>
            </a:pPr>
            <a:r>
              <a:rPr lang="en-US" sz="1200" dirty="0" smtClean="0">
                <a:latin typeface="Consolas" panose="020B0609020204030204" pitchFamily="49" charset="0"/>
                <a:cs typeface="Consolas" panose="020B0609020204030204" pitchFamily="49" charset="0"/>
              </a:rPr>
              <a:t>    double result{x - pi};</a:t>
            </a:r>
          </a:p>
          <a:p>
            <a:pPr marL="800100" lvl="2" indent="0">
              <a:buNone/>
            </a:pPr>
            <a:endParaRPr lang="en-US" sz="1200" dirty="0" smtClean="0">
              <a:latin typeface="Consolas" panose="020B0609020204030204" pitchFamily="49" charset="0"/>
              <a:cs typeface="Consolas" panose="020B0609020204030204" pitchFamily="49" charset="0"/>
            </a:endParaRPr>
          </a:p>
          <a:p>
            <a:pPr marL="800100" lvl="2" indent="0">
              <a:buNone/>
            </a:pPr>
            <a:r>
              <a:rPr lang="en-US" sz="1200" dirty="0" smtClean="0">
                <a:latin typeface="Consolas" panose="020B0609020204030204" pitchFamily="49" charset="0"/>
                <a:cs typeface="Consolas" panose="020B0609020204030204" pitchFamily="49" charset="0"/>
              </a:rPr>
              <a:t>    if ( result &lt; 0 ) {</a:t>
            </a:r>
          </a:p>
          <a:p>
            <a:pPr marL="800100" lvl="2" indent="0">
              <a:buNone/>
            </a:pPr>
            <a:r>
              <a:rPr lang="en-US" sz="1200" dirty="0">
                <a:latin typeface="Consolas" panose="020B0609020204030204" pitchFamily="49" charset="0"/>
                <a:cs typeface="Consolas" panose="020B0609020204030204" pitchFamily="49" charset="0"/>
              </a:rPr>
              <a:t> </a:t>
            </a:r>
            <a:r>
              <a:rPr lang="en-US" sz="1200" dirty="0" smtClean="0">
                <a:latin typeface="Consolas" panose="020B0609020204030204" pitchFamily="49" charset="0"/>
                <a:cs typeface="Consolas" panose="020B0609020204030204" pitchFamily="49" charset="0"/>
              </a:rPr>
              <a:t>       result = -result;</a:t>
            </a:r>
          </a:p>
          <a:p>
            <a:pPr marL="800100" lvl="2" indent="0">
              <a:buNone/>
            </a:pPr>
            <a:r>
              <a:rPr lang="en-US" sz="1200" dirty="0">
                <a:latin typeface="Consolas" panose="020B0609020204030204" pitchFamily="49" charset="0"/>
                <a:cs typeface="Consolas" panose="020B0609020204030204" pitchFamily="49" charset="0"/>
              </a:rPr>
              <a:t> </a:t>
            </a:r>
            <a:r>
              <a:rPr lang="en-US" sz="1200" dirty="0" smtClean="0">
                <a:latin typeface="Consolas" panose="020B0609020204030204" pitchFamily="49" charset="0"/>
                <a:cs typeface="Consolas" panose="020B0609020204030204" pitchFamily="49" charset="0"/>
              </a:rPr>
              <a:t>   }</a:t>
            </a:r>
          </a:p>
          <a:p>
            <a:pPr marL="800100" lvl="2" indent="0">
              <a:buNone/>
            </a:pPr>
            <a:endParaRPr lang="en-US" sz="1200" dirty="0">
              <a:latin typeface="Consolas" panose="020B0609020204030204" pitchFamily="49" charset="0"/>
              <a:cs typeface="Consolas" panose="020B0609020204030204" pitchFamily="49" charset="0"/>
            </a:endParaRPr>
          </a:p>
          <a:p>
            <a:pPr marL="800100" lvl="2" indent="0">
              <a:buNone/>
            </a:pPr>
            <a:r>
              <a:rPr lang="en-US" sz="1200" dirty="0" smtClean="0">
                <a:latin typeface="Consolas" panose="020B0609020204030204" pitchFamily="49" charset="0"/>
                <a:cs typeface="Consolas" panose="020B0609020204030204" pitchFamily="49" charset="0"/>
              </a:rPr>
              <a:t>    </a:t>
            </a:r>
            <a:r>
              <a:rPr lang="en-US" sz="1200" dirty="0" err="1" smtClean="0">
                <a:latin typeface="Consolas" panose="020B0609020204030204" pitchFamily="49" charset="0"/>
                <a:cs typeface="Consolas" panose="020B0609020204030204" pitchFamily="49" charset="0"/>
              </a:rPr>
              <a:t>std</a:t>
            </a:r>
            <a:r>
              <a:rPr lang="en-US" sz="1200" dirty="0" smtClean="0">
                <a:latin typeface="Consolas" panose="020B0609020204030204" pitchFamily="49" charset="0"/>
                <a:cs typeface="Consolas" panose="020B0609020204030204" pitchFamily="49" charset="0"/>
              </a:rPr>
              <a:t>::</a:t>
            </a:r>
            <a:r>
              <a:rPr lang="en-US" sz="1200" dirty="0" err="1" smtClean="0">
                <a:latin typeface="Consolas" panose="020B0609020204030204" pitchFamily="49" charset="0"/>
                <a:cs typeface="Consolas" panose="020B0609020204030204" pitchFamily="49" charset="0"/>
              </a:rPr>
              <a:t>cout</a:t>
            </a:r>
            <a:r>
              <a:rPr lang="en-US" sz="1200" dirty="0" smtClean="0">
                <a:latin typeface="Consolas" panose="020B0609020204030204" pitchFamily="49" charset="0"/>
                <a:cs typeface="Consolas" panose="020B0609020204030204" pitchFamily="49" charset="0"/>
              </a:rPr>
              <a:t> &lt;&lt; "|x - pi| = " &lt;&lt; result &lt;&lt; </a:t>
            </a:r>
            <a:r>
              <a:rPr lang="en-US" sz="1200" dirty="0" err="1" smtClean="0">
                <a:latin typeface="Consolas" panose="020B0609020204030204" pitchFamily="49" charset="0"/>
                <a:cs typeface="Consolas" panose="020B0609020204030204" pitchFamily="49" charset="0"/>
              </a:rPr>
              <a:t>std</a:t>
            </a:r>
            <a:r>
              <a:rPr lang="en-US" sz="1200" dirty="0" smtClean="0">
                <a:latin typeface="Consolas" panose="020B0609020204030204" pitchFamily="49" charset="0"/>
                <a:cs typeface="Consolas" panose="020B0609020204030204" pitchFamily="49" charset="0"/>
              </a:rPr>
              <a:t>::</a:t>
            </a:r>
            <a:r>
              <a:rPr lang="en-US" sz="1200" dirty="0" err="1" smtClean="0">
                <a:latin typeface="Consolas" panose="020B0609020204030204" pitchFamily="49" charset="0"/>
                <a:cs typeface="Consolas" panose="020B0609020204030204" pitchFamily="49" charset="0"/>
              </a:rPr>
              <a:t>endl</a:t>
            </a:r>
            <a:r>
              <a:rPr lang="en-US" sz="1200" dirty="0" smtClean="0">
                <a:latin typeface="Consolas" panose="020B0609020204030204" pitchFamily="49" charset="0"/>
                <a:cs typeface="Consolas" panose="020B0609020204030204" pitchFamily="49" charset="0"/>
              </a:rPr>
              <a:t>;</a:t>
            </a:r>
          </a:p>
          <a:p>
            <a:pPr marL="800100" lvl="2" indent="0">
              <a:buNone/>
            </a:pPr>
            <a:endParaRPr lang="en-US" sz="1200" dirty="0">
              <a:latin typeface="Consolas" panose="020B0609020204030204" pitchFamily="49" charset="0"/>
              <a:cs typeface="Consolas" panose="020B0609020204030204" pitchFamily="49" charset="0"/>
            </a:endParaRPr>
          </a:p>
          <a:p>
            <a:pPr marL="800100" lvl="2" indent="0">
              <a:buNone/>
            </a:pPr>
            <a:r>
              <a:rPr lang="en-US" sz="1200" dirty="0" smtClean="0">
                <a:latin typeface="Consolas" panose="020B0609020204030204" pitchFamily="49" charset="0"/>
                <a:cs typeface="Consolas" panose="020B0609020204030204" pitchFamily="49" charset="0"/>
              </a:rPr>
              <a:t>    return 0;</a:t>
            </a:r>
          </a:p>
          <a:p>
            <a:pPr marL="800100" lvl="2" indent="0">
              <a:buNone/>
            </a:pPr>
            <a:r>
              <a:rPr lang="en-US" sz="1200" dirty="0">
                <a:latin typeface="Consolas" panose="020B0609020204030204" pitchFamily="49" charset="0"/>
                <a:cs typeface="Consolas" panose="020B0609020204030204" pitchFamily="49" charset="0"/>
              </a:rPr>
              <a:t>}</a:t>
            </a:r>
            <a:endParaRPr lang="en-CA" sz="1400" dirty="0">
              <a:latin typeface="Consolas" panose="020B0609020204030204" pitchFamily="49" charset="0"/>
              <a:cs typeface="Consolas" panose="020B0609020204030204" pitchFamily="49" charset="0"/>
            </a:endParaRPr>
          </a:p>
        </p:txBody>
      </p:sp>
      <p:cxnSp>
        <p:nvCxnSpPr>
          <p:cNvPr id="4" name="Straight Arrow Connector 3"/>
          <p:cNvCxnSpPr/>
          <p:nvPr/>
        </p:nvCxnSpPr>
        <p:spPr>
          <a:xfrm>
            <a:off x="395536" y="3408927"/>
            <a:ext cx="576064"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395536" y="4049079"/>
            <a:ext cx="576064"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95536" y="4509120"/>
            <a:ext cx="576064"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395536" y="4941168"/>
            <a:ext cx="576064"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95536" y="5814595"/>
            <a:ext cx="576064"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40673580"/>
      </p:ext>
    </p:extLst>
  </p:cSld>
  <p:clrMapOvr>
    <a:masterClrMapping/>
  </p:clrMapOvr>
  <mc:AlternateContent xmlns:mc="http://schemas.openxmlformats.org/markup-compatibility/2006" xmlns:p14="http://schemas.microsoft.com/office/powerpoint/2010/main">
    <mc:Choice Requires="p14">
      <p:transition spd="slow" p14:dur="2000" advTm="63351"/>
    </mc:Choice>
    <mc:Fallback xmlns="">
      <p:transition spd="slow" advTm="63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7"/>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Example</a:t>
            </a:r>
            <a:endParaRPr lang="en-CA" dirty="0"/>
          </a:p>
        </p:txBody>
      </p:sp>
      <p:sp>
        <p:nvSpPr>
          <p:cNvPr id="3" name="Content Placeholder 2"/>
          <p:cNvSpPr>
            <a:spLocks noGrp="1"/>
          </p:cNvSpPr>
          <p:nvPr>
            <p:ph idx="1"/>
          </p:nvPr>
        </p:nvSpPr>
        <p:spPr/>
        <p:txBody>
          <a:bodyPr/>
          <a:lstStyle/>
          <a:p>
            <a:r>
              <a:rPr lang="en-CA" dirty="0" smtClean="0"/>
              <a:t>A program is converted into a sequence of instructions that the computer can execute</a:t>
            </a:r>
          </a:p>
          <a:p>
            <a:pPr lvl="1"/>
            <a:r>
              <a:rPr lang="en-US" dirty="0" smtClean="0"/>
              <a:t>These instructions are </a:t>
            </a:r>
            <a:r>
              <a:rPr lang="en-US" dirty="0" smtClean="0"/>
              <a:t>stored in a </a:t>
            </a:r>
            <a:r>
              <a:rPr lang="en-US" i="1" dirty="0" smtClean="0"/>
              <a:t>file</a:t>
            </a:r>
            <a:r>
              <a:rPr lang="en-US" dirty="0" smtClean="0"/>
              <a:t> within a </a:t>
            </a:r>
            <a:r>
              <a:rPr lang="en-US" i="1" dirty="0" smtClean="0"/>
              <a:t>file system</a:t>
            </a:r>
          </a:p>
          <a:p>
            <a:pPr lvl="2"/>
            <a:r>
              <a:rPr lang="en-US" dirty="0" smtClean="0"/>
              <a:t>They are often called </a:t>
            </a:r>
            <a:r>
              <a:rPr lang="en-US" i="1" dirty="0" smtClean="0"/>
              <a:t>executable files</a:t>
            </a:r>
            <a:r>
              <a:rPr lang="en-US" dirty="0" smtClean="0"/>
              <a:t> or </a:t>
            </a:r>
            <a:r>
              <a:rPr lang="en-US" i="1" dirty="0" smtClean="0"/>
              <a:t>executables</a:t>
            </a:r>
            <a:endParaRPr lang="en-US" i="1" dirty="0" smtClean="0"/>
          </a:p>
          <a:p>
            <a:pPr lvl="1"/>
            <a:r>
              <a:rPr lang="en-US" dirty="0" smtClean="0"/>
              <a:t>File systems are generally stored</a:t>
            </a:r>
            <a:r>
              <a:rPr lang="en-US" dirty="0" smtClean="0"/>
              <a:t> </a:t>
            </a:r>
            <a:r>
              <a:rPr lang="en-US" dirty="0" smtClean="0"/>
              <a:t>in persistent memory</a:t>
            </a:r>
          </a:p>
          <a:p>
            <a:pPr lvl="2"/>
            <a:r>
              <a:rPr lang="en-US" dirty="0" smtClean="0"/>
              <a:t>A hard-disk drive</a:t>
            </a:r>
          </a:p>
          <a:p>
            <a:pPr lvl="2"/>
            <a:r>
              <a:rPr lang="en-US" dirty="0" smtClean="0"/>
              <a:t>A solid-state drive</a:t>
            </a:r>
          </a:p>
          <a:p>
            <a:pPr lvl="2"/>
            <a:r>
              <a:rPr lang="en-US" dirty="0" smtClean="0"/>
              <a:t>Some form of optical memory</a:t>
            </a:r>
          </a:p>
          <a:p>
            <a:pPr lvl="1"/>
            <a:r>
              <a:rPr lang="en-US" dirty="0" smtClean="0"/>
              <a:t>It may also be stored as firmware in flash </a:t>
            </a:r>
            <a:r>
              <a:rPr lang="en-US" cap="small" dirty="0" smtClean="0"/>
              <a:t>rom</a:t>
            </a:r>
          </a:p>
          <a:p>
            <a:pPr lvl="1"/>
            <a:r>
              <a:rPr lang="en-US" dirty="0" smtClean="0"/>
              <a:t>Each instruction has its own </a:t>
            </a:r>
            <a:r>
              <a:rPr lang="en-US" i="1" dirty="0" smtClean="0"/>
              <a:t>address </a:t>
            </a:r>
            <a:r>
              <a:rPr lang="en-US" dirty="0" smtClean="0"/>
              <a:t>in that memory</a:t>
            </a:r>
            <a:endParaRPr lang="en-CA" sz="1400" dirty="0">
              <a:latin typeface="Consolas" panose="020B0609020204030204" pitchFamily="49" charset="0"/>
              <a:cs typeface="Consolas" panose="020B0609020204030204" pitchFamily="49"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49646549"/>
      </p:ext>
    </p:extLst>
  </p:cSld>
  <p:clrMapOvr>
    <a:masterClrMapping/>
  </p:clrMapOvr>
  <mc:AlternateContent xmlns:mc="http://schemas.openxmlformats.org/markup-compatibility/2006">
    <mc:Choice xmlns:p14="http://schemas.microsoft.com/office/powerpoint/2010/main" Requires="p14">
      <p:transition spd="slow" p14:dur="2000" advTm="69496"/>
    </mc:Choice>
    <mc:Fallback>
      <p:transition spd="slow" advTm="69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Instructions</a:t>
            </a:r>
            <a:endParaRPr lang="en-CA" dirty="0"/>
          </a:p>
        </p:txBody>
      </p:sp>
      <p:graphicFrame>
        <p:nvGraphicFramePr>
          <p:cNvPr id="5" name="Table 4"/>
          <p:cNvGraphicFramePr>
            <a:graphicFrameLocks noGrp="1"/>
          </p:cNvGraphicFramePr>
          <p:nvPr>
            <p:extLst>
              <p:ext uri="{D42A27DB-BD31-4B8C-83A1-F6EECF244321}">
                <p14:modId xmlns:p14="http://schemas.microsoft.com/office/powerpoint/2010/main" val="2388775669"/>
              </p:ext>
            </p:extLst>
          </p:nvPr>
        </p:nvGraphicFramePr>
        <p:xfrm>
          <a:off x="899592" y="1131600"/>
          <a:ext cx="7200800" cy="5486400"/>
        </p:xfrm>
        <a:graphic>
          <a:graphicData uri="http://schemas.openxmlformats.org/drawingml/2006/table">
            <a:tbl>
              <a:tblPr firstRow="1" bandRow="1">
                <a:tableStyleId>{2D5ABB26-0587-4C30-8999-92F81FD0307C}</a:tableStyleId>
              </a:tblPr>
              <a:tblGrid>
                <a:gridCol w="1008112"/>
                <a:gridCol w="6192688"/>
              </a:tblGrid>
              <a:tr h="227102">
                <a:tc>
                  <a:txBody>
                    <a:bodyPr/>
                    <a:lstStyle/>
                    <a:p>
                      <a:pPr algn="ctr"/>
                      <a:r>
                        <a:rPr lang="en-US" sz="1400" b="1" dirty="0" smtClean="0">
                          <a:latin typeface="Georgia" panose="02040502050405020303" pitchFamily="18" charset="0"/>
                        </a:rPr>
                        <a:t>Address</a:t>
                      </a:r>
                      <a:endParaRPr lang="en-CA" sz="1400" b="1" dirty="0">
                        <a:latin typeface="Georgia" panose="02040502050405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400" b="1" dirty="0" smtClean="0">
                          <a:latin typeface="Georgia" panose="02040502050405020303" pitchFamily="18" charset="0"/>
                        </a:rPr>
                        <a:t>Instruction (rendered</a:t>
                      </a:r>
                      <a:r>
                        <a:rPr lang="en-US" sz="1400" b="1" baseline="0" dirty="0" smtClean="0">
                          <a:latin typeface="Georgia" panose="02040502050405020303" pitchFamily="18" charset="0"/>
                        </a:rPr>
                        <a:t> into English)</a:t>
                      </a:r>
                      <a:endParaRPr lang="en-CA" sz="1400" b="1" dirty="0">
                        <a:latin typeface="Georgia" panose="02040502050405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ctr"/>
                      <a:r>
                        <a:rPr lang="en-US" sz="1400" dirty="0" smtClean="0">
                          <a:latin typeface="Consolas" panose="020B0609020204030204" pitchFamily="49" charset="0"/>
                        </a:rPr>
                        <a:t>1954</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400" b="0" dirty="0" smtClean="0">
                          <a:latin typeface="Consolas" panose="020B0609020204030204" pitchFamily="49" charset="0"/>
                        </a:rPr>
                        <a:t>Assign 'x' the</a:t>
                      </a:r>
                      <a:r>
                        <a:rPr lang="en-US" sz="1400" b="0" baseline="0" dirty="0" smtClean="0">
                          <a:latin typeface="Consolas" panose="020B0609020204030204" pitchFamily="49" charset="0"/>
                        </a:rPr>
                        <a:t> value 0.0</a:t>
                      </a:r>
                      <a:endParaRPr lang="en-CA" sz="1400" b="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ctr"/>
                      <a:r>
                        <a:rPr lang="en-US" sz="1400" dirty="0" smtClean="0">
                          <a:latin typeface="Consolas" panose="020B0609020204030204" pitchFamily="49" charset="0"/>
                        </a:rPr>
                        <a:t>1955</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400" dirty="0" smtClean="0">
                          <a:latin typeface="Consolas" panose="020B0609020204030204" pitchFamily="49" charset="0"/>
                        </a:rPr>
                        <a:t>Call routine</a:t>
                      </a:r>
                      <a:r>
                        <a:rPr lang="en-US" sz="1400" baseline="0" dirty="0" smtClean="0">
                          <a:latin typeface="Consolas" panose="020B0609020204030204" pitchFamily="49" charset="0"/>
                        </a:rPr>
                        <a:t> to print a string at Address 14</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ctr"/>
                      <a:r>
                        <a:rPr lang="en-US" sz="1400" dirty="0" smtClean="0">
                          <a:latin typeface="Consolas" panose="020B0609020204030204" pitchFamily="49" charset="0"/>
                        </a:rPr>
                        <a:t>1956</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400" dirty="0" smtClean="0">
                          <a:latin typeface="Consolas" panose="020B0609020204030204" pitchFamily="49" charset="0"/>
                        </a:rPr>
                        <a:t>Call routine to input a</a:t>
                      </a:r>
                      <a:r>
                        <a:rPr lang="en-US" sz="1400" baseline="0" dirty="0" smtClean="0">
                          <a:latin typeface="Consolas" panose="020B0609020204030204" pitchFamily="49" charset="0"/>
                        </a:rPr>
                        <a:t> double, saving the value to 'x'</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ctr"/>
                      <a:r>
                        <a:rPr lang="en-US" sz="1400" dirty="0" smtClean="0">
                          <a:latin typeface="Consolas" panose="020B0609020204030204" pitchFamily="49" charset="0"/>
                        </a:rPr>
                        <a:t>1957</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400" dirty="0" smtClean="0">
                          <a:latin typeface="Consolas" panose="020B0609020204030204" pitchFamily="49" charset="0"/>
                        </a:rPr>
                        <a:t>Assign 'pi' the</a:t>
                      </a:r>
                      <a:r>
                        <a:rPr lang="en-US" sz="1400" baseline="0" dirty="0" smtClean="0">
                          <a:latin typeface="Consolas" panose="020B0609020204030204" pitchFamily="49" charset="0"/>
                        </a:rPr>
                        <a:t> </a:t>
                      </a:r>
                      <a:r>
                        <a:rPr lang="en-US" sz="1400" dirty="0" smtClean="0">
                          <a:latin typeface="Consolas" panose="020B0609020204030204" pitchFamily="49" charset="0"/>
                        </a:rPr>
                        <a:t>value at Address 15</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ctr"/>
                      <a:r>
                        <a:rPr lang="en-US" sz="1400" dirty="0" smtClean="0">
                          <a:latin typeface="Consolas" panose="020B0609020204030204" pitchFamily="49" charset="0"/>
                        </a:rPr>
                        <a:t>1958</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400" dirty="0" smtClean="0">
                          <a:latin typeface="Consolas" panose="020B0609020204030204" pitchFamily="49" charset="0"/>
                        </a:rPr>
                        <a:t>Subtract</a:t>
                      </a:r>
                      <a:r>
                        <a:rPr lang="en-US" sz="1400" baseline="0" dirty="0" smtClean="0">
                          <a:latin typeface="Consolas" panose="020B0609020204030204" pitchFamily="49" charset="0"/>
                        </a:rPr>
                        <a:t> 'pi' from 'x' </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ctr"/>
                      <a:r>
                        <a:rPr lang="en-US" sz="1400" dirty="0" smtClean="0">
                          <a:latin typeface="Consolas" panose="020B0609020204030204" pitchFamily="49" charset="0"/>
                        </a:rPr>
                        <a:t>1959</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Assign </a:t>
                      </a:r>
                      <a:r>
                        <a:rPr lang="en-US" sz="1400" baseline="0" dirty="0" smtClean="0">
                          <a:latin typeface="Consolas" panose="020B0609020204030204" pitchFamily="49" charset="0"/>
                        </a:rPr>
                        <a:t>'result' the previous calculation</a:t>
                      </a:r>
                      <a:endParaRPr lang="en-CA" sz="1400" dirty="0" smtClean="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ctr"/>
                      <a:r>
                        <a:rPr lang="en-US" sz="1400" dirty="0" smtClean="0">
                          <a:latin typeface="Consolas" panose="020B0609020204030204" pitchFamily="49" charset="0"/>
                        </a:rPr>
                        <a:t>1960</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400" dirty="0" smtClean="0">
                          <a:latin typeface="Consolas" panose="020B0609020204030204" pitchFamily="49" charset="0"/>
                        </a:rPr>
                        <a:t>I</a:t>
                      </a:r>
                      <a:r>
                        <a:rPr lang="en-US" sz="1400" baseline="0" dirty="0" smtClean="0">
                          <a:latin typeface="Consolas" panose="020B0609020204030204" pitchFamily="49" charset="0"/>
                        </a:rPr>
                        <a:t>f 'result' is not negative, jump to Address 9</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ctr"/>
                      <a:r>
                        <a:rPr lang="en-US" sz="1400" dirty="0" smtClean="0">
                          <a:latin typeface="Consolas" panose="020B0609020204030204" pitchFamily="49" charset="0"/>
                        </a:rPr>
                        <a:t>1961</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400" dirty="0" smtClean="0">
                          <a:latin typeface="Consolas" panose="020B0609020204030204" pitchFamily="49" charset="0"/>
                        </a:rPr>
                        <a:t>Negate 'result'</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ctr"/>
                      <a:r>
                        <a:rPr lang="en-US" sz="1400" dirty="0" smtClean="0">
                          <a:latin typeface="Consolas" panose="020B0609020204030204" pitchFamily="49" charset="0"/>
                        </a:rPr>
                        <a:t>1962</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400" dirty="0" smtClean="0">
                          <a:latin typeface="Consolas" panose="020B0609020204030204" pitchFamily="49" charset="0"/>
                        </a:rPr>
                        <a:t>Assign 'result' the previous calculation</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ctr"/>
                      <a:r>
                        <a:rPr lang="en-US" sz="1400" dirty="0" smtClean="0">
                          <a:latin typeface="Consolas" panose="020B0609020204030204" pitchFamily="49" charset="0"/>
                        </a:rPr>
                        <a:t>1963</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400" dirty="0" smtClean="0">
                          <a:latin typeface="Consolas" panose="020B0609020204030204" pitchFamily="49" charset="0"/>
                        </a:rPr>
                        <a:t>Call routine to print a string at Address 16</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ctr"/>
                      <a:r>
                        <a:rPr lang="en-US" sz="1400" dirty="0" smtClean="0">
                          <a:latin typeface="Consolas" panose="020B0609020204030204" pitchFamily="49" charset="0"/>
                        </a:rPr>
                        <a:t>1964</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400" dirty="0" smtClean="0">
                          <a:latin typeface="Consolas" panose="020B0609020204030204" pitchFamily="49" charset="0"/>
                        </a:rPr>
                        <a:t>Call routine</a:t>
                      </a:r>
                      <a:r>
                        <a:rPr lang="en-US" sz="1400" baseline="0" dirty="0" smtClean="0">
                          <a:latin typeface="Consolas" panose="020B0609020204030204" pitchFamily="49" charset="0"/>
                        </a:rPr>
                        <a:t> to print a double 'x'</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ctr"/>
                      <a:r>
                        <a:rPr lang="en-US" sz="1400" dirty="0" smtClean="0">
                          <a:latin typeface="Consolas" panose="020B0609020204030204" pitchFamily="49" charset="0"/>
                        </a:rPr>
                        <a:t>1965</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400" dirty="0" smtClean="0">
                          <a:latin typeface="Consolas" panose="020B0609020204030204" pitchFamily="49" charset="0"/>
                        </a:rPr>
                        <a:t>Call routine to print an end-of-line character</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ctr"/>
                      <a:r>
                        <a:rPr lang="en-US" sz="1400" dirty="0" smtClean="0">
                          <a:latin typeface="Consolas" panose="020B0609020204030204" pitchFamily="49" charset="0"/>
                        </a:rPr>
                        <a:t>1966</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400" dirty="0" smtClean="0">
                          <a:latin typeface="Consolas" panose="020B0609020204030204" pitchFamily="49" charset="0"/>
                        </a:rPr>
                        <a:t>Set return value to 0</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ctr"/>
                      <a:r>
                        <a:rPr lang="en-US" sz="1400" dirty="0" smtClean="0">
                          <a:latin typeface="Consolas" panose="020B0609020204030204" pitchFamily="49" charset="0"/>
                        </a:rPr>
                        <a:t>1967</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Return</a:t>
                      </a:r>
                      <a:endParaRPr lang="en-CA" sz="1400" dirty="0" smtClean="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ctr"/>
                      <a:r>
                        <a:rPr lang="en-US" sz="1400" dirty="0" smtClean="0">
                          <a:latin typeface="Consolas" panose="020B0609020204030204" pitchFamily="49" charset="0"/>
                        </a:rPr>
                        <a:t>1968</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400" dirty="0" smtClean="0">
                          <a:latin typeface="Consolas" panose="020B0609020204030204" pitchFamily="49" charset="0"/>
                        </a:rPr>
                        <a:t>"Enter a value 'x': "</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ctr"/>
                      <a:r>
                        <a:rPr lang="en-US" sz="1400" dirty="0" smtClean="0">
                          <a:latin typeface="Consolas" panose="020B0609020204030204" pitchFamily="49" charset="0"/>
                        </a:rPr>
                        <a:t>1969</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400" dirty="0" smtClean="0">
                          <a:latin typeface="Consolas" panose="020B0609020204030204" pitchFamily="49" charset="0"/>
                        </a:rPr>
                        <a:t>3.</a:t>
                      </a:r>
                      <a:r>
                        <a:rPr lang="en-US" sz="1400" dirty="0" smtClean="0">
                          <a:latin typeface="Consolas" panose="020B0609020204030204" pitchFamily="49" charset="0"/>
                          <a:cs typeface="Consolas" panose="020B0609020204030204" pitchFamily="49" charset="0"/>
                        </a:rPr>
                        <a:t>1415926535897932</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ctr"/>
                      <a:r>
                        <a:rPr lang="en-US" sz="1400" dirty="0" smtClean="0">
                          <a:latin typeface="Consolas" panose="020B0609020204030204" pitchFamily="49" charset="0"/>
                        </a:rPr>
                        <a:t>1970</a:t>
                      </a:r>
                      <a:endParaRPr lang="en-CA" sz="14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Consolas" panose="020B0609020204030204" pitchFamily="49" charset="0"/>
                        </a:rPr>
                        <a:t>"|x - pi| = "</a:t>
                      </a:r>
                      <a:endParaRPr lang="en-CA" sz="1400" dirty="0" smtClean="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sp>
        <p:nvSpPr>
          <p:cNvPr id="6" name="Rounded Rectangle 5"/>
          <p:cNvSpPr/>
          <p:nvPr/>
        </p:nvSpPr>
        <p:spPr>
          <a:xfrm>
            <a:off x="1907704" y="5714594"/>
            <a:ext cx="2520280"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8" name="Straight Arrow Connector 7"/>
          <p:cNvCxnSpPr/>
          <p:nvPr/>
        </p:nvCxnSpPr>
        <p:spPr>
          <a:xfrm>
            <a:off x="251520" y="1582145"/>
            <a:ext cx="576064"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51520" y="1898170"/>
            <a:ext cx="576064"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51520" y="2204864"/>
            <a:ext cx="576064"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51520" y="2511558"/>
            <a:ext cx="576064"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51520" y="2818252"/>
            <a:ext cx="576064"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51520" y="3124946"/>
            <a:ext cx="576064"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51520" y="3422309"/>
            <a:ext cx="576064"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51520" y="3729003"/>
            <a:ext cx="576064"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51520" y="4026366"/>
            <a:ext cx="576064"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51520" y="4333060"/>
            <a:ext cx="576064"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51520" y="4639754"/>
            <a:ext cx="576064"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51520" y="4946448"/>
            <a:ext cx="576064"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51520" y="5243811"/>
            <a:ext cx="576064"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51520" y="5550505"/>
            <a:ext cx="576064"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1907704" y="6017237"/>
            <a:ext cx="194421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ounded Rectangle 25"/>
          <p:cNvSpPr/>
          <p:nvPr/>
        </p:nvSpPr>
        <p:spPr>
          <a:xfrm>
            <a:off x="1907704" y="6319880"/>
            <a:ext cx="1440160"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1" name="Audio 3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85117703"/>
      </p:ext>
    </p:extLst>
  </p:cSld>
  <p:clrMapOvr>
    <a:masterClrMapping/>
  </p:clrMapOvr>
  <mc:AlternateContent xmlns:mc="http://schemas.openxmlformats.org/markup-compatibility/2006" xmlns:p14="http://schemas.microsoft.com/office/powerpoint/2010/main">
    <mc:Choice Requires="p14">
      <p:transition spd="slow" p14:dur="2000" advTm="190192"/>
    </mc:Choice>
    <mc:Fallback xmlns="">
      <p:transition spd="slow" advTm="190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5"/>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2"/>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13"/>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4"/>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15"/>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6"/>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7"/>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6"/>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18"/>
                                        </p:tgtEl>
                                        <p:attrNameLst>
                                          <p:attrName>style.visibility</p:attrName>
                                        </p:attrNameLst>
                                      </p:cBhvr>
                                      <p:to>
                                        <p:strVal val="hidden"/>
                                      </p:to>
                                    </p:set>
                                  </p:childTnLst>
                                </p:cTn>
                              </p:par>
                              <p:par>
                                <p:cTn id="87" presetID="1" presetClass="entr" presetSubtype="0" fill="hold" nodeType="withEffect">
                                  <p:stCondLst>
                                    <p:cond delay="0"/>
                                  </p:stCondLst>
                                  <p:childTnLst>
                                    <p:set>
                                      <p:cBhvr>
                                        <p:cTn id="88" dur="1" fill="hold">
                                          <p:stCondLst>
                                            <p:cond delay="0"/>
                                          </p:stCondLst>
                                        </p:cTn>
                                        <p:tgtEl>
                                          <p:spTgt spid="1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19"/>
                                        </p:tgtEl>
                                        <p:attrNameLst>
                                          <p:attrName>style.visibility</p:attrName>
                                        </p:attrNameLst>
                                      </p:cBhvr>
                                      <p:to>
                                        <p:strVal val="hidden"/>
                                      </p:to>
                                    </p:set>
                                  </p:childTnLst>
                                </p:cTn>
                              </p:par>
                              <p:par>
                                <p:cTn id="93" presetID="1" presetClass="entr" presetSubtype="0" fill="hold" nodeType="withEffect">
                                  <p:stCondLst>
                                    <p:cond delay="0"/>
                                  </p:stCondLst>
                                  <p:childTnLst>
                                    <p:set>
                                      <p:cBhvr>
                                        <p:cTn id="94" dur="1" fill="hold">
                                          <p:stCondLst>
                                            <p:cond delay="0"/>
                                          </p:stCondLst>
                                        </p:cTn>
                                        <p:tgtEl>
                                          <p:spTgt spid="2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0"/>
                                          </p:stCondLst>
                                        </p:cTn>
                                        <p:tgtEl>
                                          <p:spTgt spid="20"/>
                                        </p:tgtEl>
                                        <p:attrNameLst>
                                          <p:attrName>style.visibility</p:attrName>
                                        </p:attrNameLst>
                                      </p:cBhvr>
                                      <p:to>
                                        <p:strVal val="hidden"/>
                                      </p:to>
                                    </p:set>
                                  </p:childTnLst>
                                </p:cTn>
                              </p:par>
                              <p:par>
                                <p:cTn id="99" presetID="1" presetClass="entr" presetSubtype="0" fill="hold" nodeType="withEffect">
                                  <p:stCondLst>
                                    <p:cond delay="0"/>
                                  </p:stCondLst>
                                  <p:childTnLst>
                                    <p:set>
                                      <p:cBhvr>
                                        <p:cTn id="10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1" fill="hold" display="0">
                  <p:stCondLst>
                    <p:cond delay="indefinite"/>
                  </p:stCondLst>
                  <p:endCondLst>
                    <p:cond evt="onStopAudio" delay="0">
                      <p:tgtEl>
                        <p:sldTgt/>
                      </p:tgtEl>
                    </p:cond>
                  </p:endCondLst>
                </p:cTn>
                <p:tgtEl>
                  <p:spTgt spid="31"/>
                </p:tgtEl>
              </p:cMediaNode>
            </p:audio>
          </p:childTnLst>
        </p:cTn>
      </p:par>
    </p:tnLst>
    <p:bldLst>
      <p:bldP spid="6" grpId="0" animBg="1"/>
      <p:bldP spid="6" grpId="1" animBg="1"/>
      <p:bldP spid="25" grpId="0" animBg="1"/>
      <p:bldP spid="25" grpId="1" animBg="1"/>
      <p:bldP spid="26" grpId="0" animBg="1"/>
      <p:bldP spid="2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memory</a:t>
            </a:r>
            <a:endParaRPr lang="en-CA" dirty="0"/>
          </a:p>
        </p:txBody>
      </p:sp>
      <p:sp>
        <p:nvSpPr>
          <p:cNvPr id="3" name="Content Placeholder 2"/>
          <p:cNvSpPr>
            <a:spLocks noGrp="1"/>
          </p:cNvSpPr>
          <p:nvPr>
            <p:ph idx="1"/>
          </p:nvPr>
        </p:nvSpPr>
        <p:spPr/>
        <p:txBody>
          <a:bodyPr/>
          <a:lstStyle/>
          <a:p>
            <a:r>
              <a:rPr lang="en-CA" dirty="0" smtClean="0"/>
              <a:t>When you run a program,</a:t>
            </a:r>
          </a:p>
          <a:p>
            <a:pPr marL="0" indent="0">
              <a:buNone/>
            </a:pPr>
            <a:r>
              <a:rPr lang="en-CA" dirty="0"/>
              <a:t>	</a:t>
            </a:r>
            <a:r>
              <a:rPr lang="en-CA" dirty="0" smtClean="0"/>
              <a:t>the instructions and constants are loaded into main memory</a:t>
            </a:r>
          </a:p>
          <a:p>
            <a:pPr lvl="1"/>
            <a:r>
              <a:rPr lang="en-US" dirty="0" smtClean="0"/>
              <a:t>Main memory is volatile</a:t>
            </a:r>
          </a:p>
          <a:p>
            <a:pPr lvl="2"/>
            <a:r>
              <a:rPr lang="en-US" dirty="0" smtClean="0"/>
              <a:t>It usually disappears when the computer is turned off</a:t>
            </a:r>
          </a:p>
          <a:p>
            <a:pPr lvl="1"/>
            <a:r>
              <a:rPr lang="en-US" dirty="0" smtClean="0"/>
              <a:t>It is much faster to access values stored in main memory than it is access anything in persistent memory</a:t>
            </a:r>
          </a:p>
          <a:p>
            <a:pPr lvl="1"/>
            <a:r>
              <a:rPr lang="en-US" dirty="0" smtClean="0"/>
              <a:t>The processor then starts executing one instruction at a time</a:t>
            </a:r>
            <a:endParaRPr lang="en-CA" sz="1400" dirty="0">
              <a:latin typeface="Consolas" panose="020B0609020204030204" pitchFamily="49" charset="0"/>
              <a:cs typeface="Consolas" panose="020B0609020204030204" pitchFamily="49" charset="0"/>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264263872"/>
      </p:ext>
    </p:extLst>
  </p:cSld>
  <p:clrMapOvr>
    <a:masterClrMapping/>
  </p:clrMapOvr>
  <mc:AlternateContent xmlns:mc="http://schemas.openxmlformats.org/markup-compatibility/2006" xmlns:p14="http://schemas.microsoft.com/office/powerpoint/2010/main">
    <mc:Choice Requires="p14">
      <p:transition spd="slow" p14:dur="2000" advTm="109719"/>
    </mc:Choice>
    <mc:Fallback xmlns="">
      <p:transition spd="slow" advTm="109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Main memory</a:t>
            </a:r>
            <a:endParaRPr lang="en-CA" dirty="0"/>
          </a:p>
        </p:txBody>
      </p:sp>
      <p:sp>
        <p:nvSpPr>
          <p:cNvPr id="3" name="Content Placeholder 2"/>
          <p:cNvSpPr>
            <a:spLocks noGrp="1"/>
          </p:cNvSpPr>
          <p:nvPr>
            <p:ph idx="1"/>
          </p:nvPr>
        </p:nvSpPr>
        <p:spPr/>
        <p:txBody>
          <a:bodyPr/>
          <a:lstStyle/>
          <a:p>
            <a:pPr algn="l"/>
            <a:r>
              <a:rPr lang="en-US" dirty="0" smtClean="0"/>
              <a:t>In main memory,</a:t>
            </a:r>
          </a:p>
          <a:p>
            <a:pPr marL="0" indent="0" algn="l">
              <a:buNone/>
            </a:pPr>
            <a:r>
              <a:rPr lang="en-US" dirty="0"/>
              <a:t>	</a:t>
            </a:r>
            <a:r>
              <a:rPr lang="en-US" dirty="0" smtClean="0"/>
              <a:t>we now have</a:t>
            </a:r>
          </a:p>
          <a:p>
            <a:pPr lvl="1"/>
            <a:r>
              <a:rPr lang="en-US" dirty="0" smtClean="0"/>
              <a:t>Instructions</a:t>
            </a:r>
            <a:endParaRPr lang="en-CA" dirty="0" smtClean="0"/>
          </a:p>
          <a:p>
            <a:pPr lvl="1"/>
            <a:r>
              <a:rPr lang="en-US" dirty="0" smtClean="0"/>
              <a:t>Constants (literals)</a:t>
            </a:r>
          </a:p>
          <a:p>
            <a:pPr lvl="1"/>
            <a:endParaRPr lang="en-US" dirty="0"/>
          </a:p>
          <a:p>
            <a:r>
              <a:rPr lang="en-US" dirty="0" smtClean="0"/>
              <a:t>Question:</a:t>
            </a:r>
          </a:p>
          <a:p>
            <a:pPr marL="0" indent="0">
              <a:buNone/>
            </a:pPr>
            <a:r>
              <a:rPr lang="en-US" dirty="0"/>
              <a:t>	</a:t>
            </a:r>
            <a:r>
              <a:rPr lang="en-US" dirty="0" smtClean="0"/>
              <a:t>Where are the </a:t>
            </a:r>
            <a:r>
              <a:rPr lang="en-US" dirty="0" err="1" smtClean="0"/>
              <a:t>loca</a:t>
            </a:r>
            <a:r>
              <a:rPr lang="en-CA" dirty="0" smtClean="0"/>
              <a:t>l</a:t>
            </a:r>
            <a:endParaRPr lang="en-US" dirty="0" smtClean="0"/>
          </a:p>
          <a:p>
            <a:pPr marL="0" indent="0">
              <a:buNone/>
            </a:pPr>
            <a:r>
              <a:rPr lang="en-US" dirty="0"/>
              <a:t>	</a:t>
            </a:r>
            <a:r>
              <a:rPr lang="en-US" dirty="0" smtClean="0"/>
              <a:t>variables stored?</a:t>
            </a:r>
            <a:endParaRPr lang="en-CA" dirty="0" smtClean="0"/>
          </a:p>
        </p:txBody>
      </p:sp>
      <p:graphicFrame>
        <p:nvGraphicFramePr>
          <p:cNvPr id="5" name="Table 4"/>
          <p:cNvGraphicFramePr>
            <a:graphicFrameLocks noGrp="1"/>
          </p:cNvGraphicFramePr>
          <p:nvPr>
            <p:extLst>
              <p:ext uri="{D42A27DB-BD31-4B8C-83A1-F6EECF244321}">
                <p14:modId xmlns:p14="http://schemas.microsoft.com/office/powerpoint/2010/main" val="3841493295"/>
              </p:ext>
            </p:extLst>
          </p:nvPr>
        </p:nvGraphicFramePr>
        <p:xfrm>
          <a:off x="3779912" y="1556792"/>
          <a:ext cx="5256584" cy="4663440"/>
        </p:xfrm>
        <a:graphic>
          <a:graphicData uri="http://schemas.openxmlformats.org/drawingml/2006/table">
            <a:tbl>
              <a:tblPr firstRow="1" bandRow="1">
                <a:tableStyleId>{2D5ABB26-0587-4C30-8999-92F81FD0307C}</a:tableStyleId>
              </a:tblPr>
              <a:tblGrid>
                <a:gridCol w="366202"/>
                <a:gridCol w="4890382"/>
              </a:tblGrid>
              <a:tr h="227102">
                <a:tc>
                  <a:txBody>
                    <a:bodyPr/>
                    <a:lstStyle/>
                    <a:p>
                      <a:pPr algn="r"/>
                      <a:r>
                        <a:rPr lang="en-US" sz="1200" dirty="0" smtClean="0">
                          <a:latin typeface="Consolas" panose="020B0609020204030204" pitchFamily="49" charset="0"/>
                        </a:rPr>
                        <a:t>0</a:t>
                      </a:r>
                      <a:endParaRPr lang="en-CA" sz="12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200" dirty="0" smtClean="0">
                          <a:solidFill>
                            <a:srgbClr val="FF0000"/>
                          </a:solidFill>
                          <a:latin typeface="Consolas" panose="020B0609020204030204" pitchFamily="49" charset="0"/>
                        </a:rPr>
                        <a:t>Assign 'x' the</a:t>
                      </a:r>
                      <a:r>
                        <a:rPr lang="en-US" sz="1200" baseline="0" dirty="0" smtClean="0">
                          <a:solidFill>
                            <a:srgbClr val="FF0000"/>
                          </a:solidFill>
                          <a:latin typeface="Consolas" panose="020B0609020204030204" pitchFamily="49" charset="0"/>
                        </a:rPr>
                        <a:t> value 0.0</a:t>
                      </a:r>
                      <a:endParaRPr lang="en-CA" sz="1200" dirty="0">
                        <a:solidFill>
                          <a:srgbClr val="FF0000"/>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r"/>
                      <a:r>
                        <a:rPr lang="en-US" sz="1200" dirty="0" smtClean="0">
                          <a:latin typeface="Consolas" panose="020B0609020204030204" pitchFamily="49" charset="0"/>
                        </a:rPr>
                        <a:t>1</a:t>
                      </a:r>
                      <a:endParaRPr lang="en-CA" sz="12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200" dirty="0" smtClean="0">
                          <a:solidFill>
                            <a:srgbClr val="FF0000"/>
                          </a:solidFill>
                          <a:latin typeface="Consolas" panose="020B0609020204030204" pitchFamily="49" charset="0"/>
                        </a:rPr>
                        <a:t>Call routine</a:t>
                      </a:r>
                      <a:r>
                        <a:rPr lang="en-US" sz="1200" baseline="0" dirty="0" smtClean="0">
                          <a:solidFill>
                            <a:srgbClr val="FF0000"/>
                          </a:solidFill>
                          <a:latin typeface="Consolas" panose="020B0609020204030204" pitchFamily="49" charset="0"/>
                        </a:rPr>
                        <a:t> to print a string at Address 14</a:t>
                      </a:r>
                      <a:endParaRPr lang="en-CA" sz="1200" dirty="0">
                        <a:solidFill>
                          <a:srgbClr val="FF0000"/>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r"/>
                      <a:r>
                        <a:rPr lang="en-US" sz="1200" dirty="0" smtClean="0">
                          <a:latin typeface="Consolas" panose="020B0609020204030204" pitchFamily="49" charset="0"/>
                        </a:rPr>
                        <a:t>2</a:t>
                      </a:r>
                      <a:endParaRPr lang="en-CA" sz="12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200" dirty="0" smtClean="0">
                          <a:solidFill>
                            <a:srgbClr val="FF0000"/>
                          </a:solidFill>
                          <a:latin typeface="Consolas" panose="020B0609020204030204" pitchFamily="49" charset="0"/>
                        </a:rPr>
                        <a:t>Call routine to input a</a:t>
                      </a:r>
                      <a:r>
                        <a:rPr lang="en-US" sz="1200" baseline="0" dirty="0" smtClean="0">
                          <a:solidFill>
                            <a:srgbClr val="FF0000"/>
                          </a:solidFill>
                          <a:latin typeface="Consolas" panose="020B0609020204030204" pitchFamily="49" charset="0"/>
                        </a:rPr>
                        <a:t> double, saving the value to 'x'</a:t>
                      </a:r>
                      <a:endParaRPr lang="en-CA" sz="1200" dirty="0">
                        <a:solidFill>
                          <a:srgbClr val="FF0000"/>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r"/>
                      <a:r>
                        <a:rPr lang="en-US" sz="1200" dirty="0" smtClean="0">
                          <a:latin typeface="Consolas" panose="020B0609020204030204" pitchFamily="49" charset="0"/>
                        </a:rPr>
                        <a:t>3</a:t>
                      </a:r>
                      <a:endParaRPr lang="en-CA" sz="12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200" dirty="0" smtClean="0">
                          <a:solidFill>
                            <a:srgbClr val="FF0000"/>
                          </a:solidFill>
                          <a:latin typeface="Consolas" panose="020B0609020204030204" pitchFamily="49" charset="0"/>
                        </a:rPr>
                        <a:t>Assign 'pi' the</a:t>
                      </a:r>
                      <a:r>
                        <a:rPr lang="en-US" sz="1200" baseline="0" dirty="0" smtClean="0">
                          <a:solidFill>
                            <a:srgbClr val="FF0000"/>
                          </a:solidFill>
                          <a:latin typeface="Consolas" panose="020B0609020204030204" pitchFamily="49" charset="0"/>
                        </a:rPr>
                        <a:t> </a:t>
                      </a:r>
                      <a:r>
                        <a:rPr lang="en-US" sz="1200" dirty="0" smtClean="0">
                          <a:solidFill>
                            <a:srgbClr val="FF0000"/>
                          </a:solidFill>
                          <a:latin typeface="Consolas" panose="020B0609020204030204" pitchFamily="49" charset="0"/>
                        </a:rPr>
                        <a:t>value at Address 15</a:t>
                      </a:r>
                      <a:endParaRPr lang="en-CA" sz="1200" dirty="0">
                        <a:solidFill>
                          <a:srgbClr val="FF0000"/>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r"/>
                      <a:r>
                        <a:rPr lang="en-US" sz="1200" dirty="0" smtClean="0">
                          <a:latin typeface="Consolas" panose="020B0609020204030204" pitchFamily="49" charset="0"/>
                        </a:rPr>
                        <a:t>4</a:t>
                      </a:r>
                      <a:endParaRPr lang="en-CA" sz="12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200" dirty="0" smtClean="0">
                          <a:solidFill>
                            <a:srgbClr val="FF0000"/>
                          </a:solidFill>
                          <a:latin typeface="Consolas" panose="020B0609020204030204" pitchFamily="49" charset="0"/>
                        </a:rPr>
                        <a:t>Subtract</a:t>
                      </a:r>
                      <a:r>
                        <a:rPr lang="en-US" sz="1200" baseline="0" dirty="0" smtClean="0">
                          <a:solidFill>
                            <a:srgbClr val="FF0000"/>
                          </a:solidFill>
                          <a:latin typeface="Consolas" panose="020B0609020204030204" pitchFamily="49" charset="0"/>
                        </a:rPr>
                        <a:t> 'pi' from 'x' </a:t>
                      </a:r>
                      <a:endParaRPr lang="en-CA" sz="1200" dirty="0">
                        <a:solidFill>
                          <a:srgbClr val="FF0000"/>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r"/>
                      <a:r>
                        <a:rPr lang="en-US" sz="1200" dirty="0" smtClean="0">
                          <a:latin typeface="Consolas" panose="020B0609020204030204" pitchFamily="49" charset="0"/>
                        </a:rPr>
                        <a:t>5</a:t>
                      </a:r>
                      <a:endParaRPr lang="en-CA" sz="12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latin typeface="Consolas" panose="020B0609020204030204" pitchFamily="49" charset="0"/>
                        </a:rPr>
                        <a:t>Assign </a:t>
                      </a:r>
                      <a:r>
                        <a:rPr lang="en-US" sz="1200" baseline="0" dirty="0" smtClean="0">
                          <a:solidFill>
                            <a:srgbClr val="FF0000"/>
                          </a:solidFill>
                          <a:latin typeface="Consolas" panose="020B0609020204030204" pitchFamily="49" charset="0"/>
                        </a:rPr>
                        <a:t>'result' the previous calculation</a:t>
                      </a:r>
                      <a:endParaRPr lang="en-CA" sz="1200" dirty="0" smtClean="0">
                        <a:solidFill>
                          <a:srgbClr val="FF0000"/>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r"/>
                      <a:r>
                        <a:rPr lang="en-US" sz="1200" dirty="0" smtClean="0">
                          <a:latin typeface="Consolas" panose="020B0609020204030204" pitchFamily="49" charset="0"/>
                        </a:rPr>
                        <a:t>6</a:t>
                      </a:r>
                      <a:endParaRPr lang="en-CA" sz="12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200" dirty="0" smtClean="0">
                          <a:solidFill>
                            <a:srgbClr val="FF0000"/>
                          </a:solidFill>
                          <a:latin typeface="Consolas" panose="020B0609020204030204" pitchFamily="49" charset="0"/>
                        </a:rPr>
                        <a:t>I</a:t>
                      </a:r>
                      <a:r>
                        <a:rPr lang="en-US" sz="1200" baseline="0" dirty="0" smtClean="0">
                          <a:solidFill>
                            <a:srgbClr val="FF0000"/>
                          </a:solidFill>
                          <a:latin typeface="Consolas" panose="020B0609020204030204" pitchFamily="49" charset="0"/>
                        </a:rPr>
                        <a:t>f 'result' is not negative, jump to Address 9</a:t>
                      </a:r>
                      <a:endParaRPr lang="en-CA" sz="1200" dirty="0">
                        <a:solidFill>
                          <a:srgbClr val="FF0000"/>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r"/>
                      <a:r>
                        <a:rPr lang="en-US" sz="1200" dirty="0" smtClean="0">
                          <a:latin typeface="Consolas" panose="020B0609020204030204" pitchFamily="49" charset="0"/>
                        </a:rPr>
                        <a:t>7</a:t>
                      </a:r>
                      <a:endParaRPr lang="en-CA" sz="12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200" dirty="0" smtClean="0">
                          <a:solidFill>
                            <a:srgbClr val="FF0000"/>
                          </a:solidFill>
                          <a:latin typeface="Consolas" panose="020B0609020204030204" pitchFamily="49" charset="0"/>
                        </a:rPr>
                        <a:t>Negate 'result'</a:t>
                      </a:r>
                      <a:endParaRPr lang="en-CA" sz="1200" dirty="0">
                        <a:solidFill>
                          <a:srgbClr val="FF0000"/>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r"/>
                      <a:r>
                        <a:rPr lang="en-US" sz="1200" dirty="0" smtClean="0">
                          <a:latin typeface="Consolas" panose="020B0609020204030204" pitchFamily="49" charset="0"/>
                        </a:rPr>
                        <a:t>8</a:t>
                      </a:r>
                      <a:endParaRPr lang="en-CA" sz="12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200" dirty="0" smtClean="0">
                          <a:solidFill>
                            <a:srgbClr val="FF0000"/>
                          </a:solidFill>
                          <a:latin typeface="Consolas" panose="020B0609020204030204" pitchFamily="49" charset="0"/>
                        </a:rPr>
                        <a:t>Assign 'result' the previous calculation</a:t>
                      </a:r>
                      <a:endParaRPr lang="en-CA" sz="1200" dirty="0">
                        <a:solidFill>
                          <a:srgbClr val="FF0000"/>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r"/>
                      <a:r>
                        <a:rPr lang="en-US" sz="1200" dirty="0" smtClean="0">
                          <a:latin typeface="Consolas" panose="020B0609020204030204" pitchFamily="49" charset="0"/>
                        </a:rPr>
                        <a:t>9</a:t>
                      </a:r>
                      <a:endParaRPr lang="en-CA" sz="12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200" dirty="0" smtClean="0">
                          <a:solidFill>
                            <a:srgbClr val="FF0000"/>
                          </a:solidFill>
                          <a:latin typeface="Consolas" panose="020B0609020204030204" pitchFamily="49" charset="0"/>
                        </a:rPr>
                        <a:t>Call routine to print a string at Address 16</a:t>
                      </a:r>
                      <a:endParaRPr lang="en-CA" sz="1200" dirty="0">
                        <a:solidFill>
                          <a:srgbClr val="FF0000"/>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r"/>
                      <a:r>
                        <a:rPr lang="en-US" sz="1200" dirty="0" smtClean="0">
                          <a:latin typeface="Consolas" panose="020B0609020204030204" pitchFamily="49" charset="0"/>
                        </a:rPr>
                        <a:t>10</a:t>
                      </a:r>
                      <a:endParaRPr lang="en-CA" sz="12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200" dirty="0" smtClean="0">
                          <a:solidFill>
                            <a:srgbClr val="FF0000"/>
                          </a:solidFill>
                          <a:latin typeface="Consolas" panose="020B0609020204030204" pitchFamily="49" charset="0"/>
                        </a:rPr>
                        <a:t>Call routine</a:t>
                      </a:r>
                      <a:r>
                        <a:rPr lang="en-US" sz="1200" baseline="0" dirty="0" smtClean="0">
                          <a:solidFill>
                            <a:srgbClr val="FF0000"/>
                          </a:solidFill>
                          <a:latin typeface="Consolas" panose="020B0609020204030204" pitchFamily="49" charset="0"/>
                        </a:rPr>
                        <a:t> to print a double 'x'</a:t>
                      </a:r>
                      <a:endParaRPr lang="en-CA" sz="1200" dirty="0">
                        <a:solidFill>
                          <a:srgbClr val="FF0000"/>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r"/>
                      <a:r>
                        <a:rPr lang="en-US" sz="1200" dirty="0" smtClean="0">
                          <a:latin typeface="Consolas" panose="020B0609020204030204" pitchFamily="49" charset="0"/>
                        </a:rPr>
                        <a:t>11</a:t>
                      </a:r>
                      <a:endParaRPr lang="en-CA" sz="12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200" dirty="0" smtClean="0">
                          <a:solidFill>
                            <a:srgbClr val="FF0000"/>
                          </a:solidFill>
                          <a:latin typeface="Consolas" panose="020B0609020204030204" pitchFamily="49" charset="0"/>
                        </a:rPr>
                        <a:t>Call routine to print an end-of-line character</a:t>
                      </a:r>
                      <a:endParaRPr lang="en-CA" sz="1200" dirty="0">
                        <a:solidFill>
                          <a:srgbClr val="FF0000"/>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r"/>
                      <a:r>
                        <a:rPr lang="en-US" sz="1200" dirty="0" smtClean="0">
                          <a:latin typeface="Consolas" panose="020B0609020204030204" pitchFamily="49" charset="0"/>
                        </a:rPr>
                        <a:t>12</a:t>
                      </a:r>
                      <a:endParaRPr lang="en-CA" sz="12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200" dirty="0" smtClean="0">
                          <a:solidFill>
                            <a:srgbClr val="FF0000"/>
                          </a:solidFill>
                          <a:latin typeface="Consolas" panose="020B0609020204030204" pitchFamily="49" charset="0"/>
                        </a:rPr>
                        <a:t>Set return value to 0</a:t>
                      </a:r>
                      <a:endParaRPr lang="en-CA" sz="1200" dirty="0">
                        <a:solidFill>
                          <a:srgbClr val="FF0000"/>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r"/>
                      <a:r>
                        <a:rPr lang="en-US" sz="1200" dirty="0" smtClean="0">
                          <a:latin typeface="Consolas" panose="020B0609020204030204" pitchFamily="49" charset="0"/>
                        </a:rPr>
                        <a:t>13</a:t>
                      </a:r>
                      <a:endParaRPr lang="en-CA" sz="12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latin typeface="Consolas" panose="020B0609020204030204" pitchFamily="49" charset="0"/>
                        </a:rPr>
                        <a:t>Exit</a:t>
                      </a:r>
                      <a:endParaRPr lang="en-CA" sz="1200" dirty="0" smtClean="0">
                        <a:solidFill>
                          <a:srgbClr val="FF0000"/>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r"/>
                      <a:r>
                        <a:rPr lang="en-US" sz="1200" dirty="0" smtClean="0">
                          <a:latin typeface="Consolas" panose="020B0609020204030204" pitchFamily="49" charset="0"/>
                        </a:rPr>
                        <a:t>14</a:t>
                      </a:r>
                      <a:endParaRPr lang="en-CA" sz="12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200" dirty="0" smtClean="0">
                          <a:solidFill>
                            <a:srgbClr val="0070C0"/>
                          </a:solidFill>
                          <a:latin typeface="Consolas" panose="020B0609020204030204" pitchFamily="49" charset="0"/>
                        </a:rPr>
                        <a:t>"Enter a value 'x': "</a:t>
                      </a:r>
                      <a:endParaRPr lang="en-CA" sz="1200" dirty="0">
                        <a:solidFill>
                          <a:srgbClr val="0070C0"/>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r"/>
                      <a:r>
                        <a:rPr lang="en-US" sz="1200" dirty="0" smtClean="0">
                          <a:latin typeface="Consolas" panose="020B0609020204030204" pitchFamily="49" charset="0"/>
                        </a:rPr>
                        <a:t>15</a:t>
                      </a:r>
                      <a:endParaRPr lang="en-CA" sz="12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200" dirty="0" smtClean="0">
                          <a:solidFill>
                            <a:srgbClr val="0070C0"/>
                          </a:solidFill>
                          <a:latin typeface="Consolas" panose="020B0609020204030204" pitchFamily="49" charset="0"/>
                        </a:rPr>
                        <a:t>3.</a:t>
                      </a:r>
                      <a:r>
                        <a:rPr lang="en-US" sz="1200" dirty="0" smtClean="0">
                          <a:solidFill>
                            <a:srgbClr val="0070C0"/>
                          </a:solidFill>
                          <a:latin typeface="Consolas" panose="020B0609020204030204" pitchFamily="49" charset="0"/>
                          <a:cs typeface="Consolas" panose="020B0609020204030204" pitchFamily="49" charset="0"/>
                        </a:rPr>
                        <a:t>1415926535897932</a:t>
                      </a:r>
                      <a:endParaRPr lang="en-CA" sz="1200" dirty="0">
                        <a:solidFill>
                          <a:srgbClr val="0070C0"/>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227102">
                <a:tc>
                  <a:txBody>
                    <a:bodyPr/>
                    <a:lstStyle/>
                    <a:p>
                      <a:pPr algn="r"/>
                      <a:r>
                        <a:rPr lang="en-US" sz="1200" dirty="0" smtClean="0">
                          <a:latin typeface="Consolas" panose="020B0609020204030204" pitchFamily="49" charset="0"/>
                        </a:rPr>
                        <a:t>16</a:t>
                      </a:r>
                      <a:endParaRPr lang="en-CA" sz="1200" dirty="0">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0070C0"/>
                          </a:solidFill>
                          <a:latin typeface="Consolas" panose="020B0609020204030204" pitchFamily="49" charset="0"/>
                        </a:rPr>
                        <a:t>"|x - pi| = "</a:t>
                      </a:r>
                      <a:endParaRPr lang="en-CA" sz="1200" dirty="0" smtClean="0">
                        <a:solidFill>
                          <a:srgbClr val="0070C0"/>
                        </a:solidFill>
                        <a:latin typeface="Consolas" panose="020B0609020204030204" pitchFamily="49"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86714621"/>
      </p:ext>
    </p:extLst>
  </p:cSld>
  <p:clrMapOvr>
    <a:masterClrMapping/>
  </p:clrMapOvr>
  <mc:AlternateContent xmlns:mc="http://schemas.openxmlformats.org/markup-compatibility/2006" xmlns:p14="http://schemas.microsoft.com/office/powerpoint/2010/main">
    <mc:Choice Requires="p14">
      <p:transition spd="slow" p14:dur="2000" advTm="34083"/>
    </mc:Choice>
    <mc:Fallback xmlns="">
      <p:transition spd="slow" advTm="34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Local variables</a:t>
            </a:r>
            <a:endParaRPr lang="en-CA" dirty="0"/>
          </a:p>
        </p:txBody>
      </p:sp>
      <p:sp>
        <p:nvSpPr>
          <p:cNvPr id="3" name="Content Placeholder 2"/>
          <p:cNvSpPr>
            <a:spLocks noGrp="1"/>
          </p:cNvSpPr>
          <p:nvPr>
            <p:ph idx="1"/>
          </p:nvPr>
        </p:nvSpPr>
        <p:spPr/>
        <p:txBody>
          <a:bodyPr/>
          <a:lstStyle/>
          <a:p>
            <a:pPr algn="l"/>
            <a:r>
              <a:rPr lang="en-US" dirty="0" smtClean="0"/>
              <a:t>One idea is to include the memory for the local variables together with the instructions and constants</a:t>
            </a:r>
          </a:p>
          <a:p>
            <a:pPr lvl="1" algn="l"/>
            <a:r>
              <a:rPr lang="en-US" dirty="0" smtClean="0"/>
              <a:t>Problem:</a:t>
            </a:r>
          </a:p>
          <a:p>
            <a:pPr lvl="2" algn="l"/>
            <a:r>
              <a:rPr lang="en-US" dirty="0" smtClean="0"/>
              <a:t>We would have to reserve memory for all local variables even if it is unlikely that they will ever be used</a:t>
            </a:r>
          </a:p>
          <a:p>
            <a:pPr lvl="2" algn="l"/>
            <a:r>
              <a:rPr lang="en-US" dirty="0"/>
              <a:t>We will not be able to perform recursive algorithms</a:t>
            </a:r>
          </a:p>
          <a:p>
            <a:pPr lvl="1" algn="l"/>
            <a:endParaRPr lang="en-US" dirty="0" smtClean="0"/>
          </a:p>
          <a:p>
            <a:pPr algn="l"/>
            <a:r>
              <a:rPr lang="en-US" dirty="0" smtClean="0"/>
              <a:t>The most common strategy is to place local variables elsewhere in memory</a:t>
            </a:r>
          </a:p>
          <a:p>
            <a:pPr lvl="1" algn="l"/>
            <a:r>
              <a:rPr lang="en-US" dirty="0" smtClean="0"/>
              <a:t>The most preferred place is at the </a:t>
            </a:r>
            <a:r>
              <a:rPr lang="en-US" i="1" dirty="0" smtClean="0"/>
              <a:t>end</a:t>
            </a:r>
            <a:r>
              <a:rPr lang="en-US" dirty="0" smtClean="0"/>
              <a:t> of main memory</a:t>
            </a:r>
            <a:endParaRPr lang="en-CA" dirty="0" smtClean="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35360248"/>
      </p:ext>
    </p:extLst>
  </p:cSld>
  <p:clrMapOvr>
    <a:masterClrMapping/>
  </p:clrMapOvr>
  <mc:AlternateContent xmlns:mc="http://schemas.openxmlformats.org/markup-compatibility/2006" xmlns:p14="http://schemas.microsoft.com/office/powerpoint/2010/main">
    <mc:Choice Requires="p14">
      <p:transition spd="slow" p14:dur="2000" advTm="63398"/>
    </mc:Choice>
    <mc:Fallback xmlns="">
      <p:transition spd="slow" advTm="63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5|12.3|8.9|5.9|15.5|10.3"/>
</p:tagLst>
</file>

<file path=ppt/tags/tag2.xml><?xml version="1.0" encoding="utf-8"?>
<p:tagLst xmlns:a="http://schemas.openxmlformats.org/drawingml/2006/main" xmlns:r="http://schemas.openxmlformats.org/officeDocument/2006/relationships" xmlns:p="http://schemas.openxmlformats.org/presentationml/2006/main">
  <p:tag name="TIMING" val="|6.9|16.8|12|7.2|9.2|7.8"/>
</p:tagLst>
</file>

<file path=ppt/tags/tag3.xml><?xml version="1.0" encoding="utf-8"?>
<p:tagLst xmlns:a="http://schemas.openxmlformats.org/drawingml/2006/main" xmlns:r="http://schemas.openxmlformats.org/officeDocument/2006/relationships" xmlns:p="http://schemas.openxmlformats.org/presentationml/2006/main">
  <p:tag name="TIMING" val="|44.2|5.5|15.3|8.8|11.2|7.3|8.5|25.2|4.9|25.9|11.8|6.5|3.8|3"/>
</p:tagLst>
</file>

<file path=ppt/tags/tag4.xml><?xml version="1.0" encoding="utf-8"?>
<p:tagLst xmlns:a="http://schemas.openxmlformats.org/drawingml/2006/main" xmlns:r="http://schemas.openxmlformats.org/officeDocument/2006/relationships" xmlns:p="http://schemas.openxmlformats.org/presentationml/2006/main">
  <p:tag name="TIMING" val="|12.4|14.4|72.8"/>
</p:tagLst>
</file>

<file path=ppt/tags/tag5.xml><?xml version="1.0" encoding="utf-8"?>
<p:tagLst xmlns:a="http://schemas.openxmlformats.org/drawingml/2006/main" xmlns:r="http://schemas.openxmlformats.org/officeDocument/2006/relationships" xmlns:p="http://schemas.openxmlformats.org/presentationml/2006/main">
  <p:tag name="TIMING" val="|23.9"/>
</p:tagLst>
</file>

<file path=ppt/tags/tag6.xml><?xml version="1.0" encoding="utf-8"?>
<p:tagLst xmlns:a="http://schemas.openxmlformats.org/drawingml/2006/main" xmlns:r="http://schemas.openxmlformats.org/officeDocument/2006/relationships" xmlns:p="http://schemas.openxmlformats.org/presentationml/2006/main">
  <p:tag name="TIMING" val="|11.9|16.7|19.6|7.7"/>
</p:tagLst>
</file>

<file path=ppt/tags/tag7.xml><?xml version="1.0" encoding="utf-8"?>
<p:tagLst xmlns:a="http://schemas.openxmlformats.org/drawingml/2006/main" xmlns:r="http://schemas.openxmlformats.org/officeDocument/2006/relationships" xmlns:p="http://schemas.openxmlformats.org/presentationml/2006/main">
  <p:tag name="TIMING" val="|17|3.6|9.6|7.6|36.8|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80798</TotalTime>
  <Words>1069</Words>
  <Application>Microsoft Office PowerPoint</Application>
  <PresentationFormat>On-screen Show (4:3)</PresentationFormat>
  <Paragraphs>260</Paragraphs>
  <Slides>15</Slides>
  <Notes>0</Notes>
  <HiddenSlides>0</HiddenSlides>
  <MMClips>15</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Custom Design</vt:lpstr>
      <vt:lpstr>The call stack</vt:lpstr>
      <vt:lpstr>Outline</vt:lpstr>
      <vt:lpstr>Main memory</vt:lpstr>
      <vt:lpstr>Example</vt:lpstr>
      <vt:lpstr>Example</vt:lpstr>
      <vt:lpstr>Instructions</vt:lpstr>
      <vt:lpstr>Main memory</vt:lpstr>
      <vt:lpstr>Main memory</vt:lpstr>
      <vt:lpstr>Local variables</vt:lpstr>
      <vt:lpstr>Local variables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1516</cp:revision>
  <dcterms:created xsi:type="dcterms:W3CDTF">2009-09-11T23:00:44Z</dcterms:created>
  <dcterms:modified xsi:type="dcterms:W3CDTF">2020-07-13T14:18:18Z</dcterms:modified>
</cp:coreProperties>
</file>